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2"/>
    <p:sldId id="257" r:id="rId3"/>
    <p:sldId id="258" r:id="rId4"/>
    <p:sldId id="308" r:id="rId5"/>
    <p:sldId id="30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309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6" r:id="rId23"/>
    <p:sldId id="277" r:id="rId24"/>
    <p:sldId id="278" r:id="rId25"/>
    <p:sldId id="279" r:id="rId26"/>
    <p:sldId id="280" r:id="rId27"/>
    <p:sldId id="28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311" r:id="rId36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5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F4E79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F4E79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F4E79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1999" cy="49809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5287771"/>
            <a:ext cx="6200140" cy="157022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89280" y="43294"/>
            <a:ext cx="1001064" cy="35764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940809" y="151980"/>
            <a:ext cx="871334" cy="248958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75917" y="93141"/>
            <a:ext cx="1157986" cy="27185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828163" y="67475"/>
            <a:ext cx="918298" cy="297522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023484" y="0"/>
            <a:ext cx="471462" cy="4102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818134"/>
            <a:ext cx="1203452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F4E79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273810" y="1495297"/>
            <a:ext cx="10260330" cy="2644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jpg"/><Relationship Id="rId9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4.png"/><Relationship Id="rId7" Type="http://schemas.openxmlformats.org/officeDocument/2006/relationships/image" Target="../media/image29.pn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11" Type="http://schemas.openxmlformats.org/officeDocument/2006/relationships/image" Target="../media/image28.png"/><Relationship Id="rId5" Type="http://schemas.openxmlformats.org/officeDocument/2006/relationships/image" Target="../media/image26.png"/><Relationship Id="rId10" Type="http://schemas.openxmlformats.org/officeDocument/2006/relationships/image" Target="../media/image34.jpg"/><Relationship Id="rId4" Type="http://schemas.openxmlformats.org/officeDocument/2006/relationships/image" Target="../media/image25.jpg"/><Relationship Id="rId9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openxmlformats.org/officeDocument/2006/relationships/image" Target="../media/image37.png"/><Relationship Id="rId4" Type="http://schemas.openxmlformats.org/officeDocument/2006/relationships/image" Target="../media/image25.jpg"/><Relationship Id="rId9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7.jp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8.png"/><Relationship Id="rId5" Type="http://schemas.openxmlformats.org/officeDocument/2006/relationships/image" Target="../media/image28.png"/><Relationship Id="rId10" Type="http://schemas.openxmlformats.org/officeDocument/2006/relationships/image" Target="../media/image37.png"/><Relationship Id="rId4" Type="http://schemas.openxmlformats.org/officeDocument/2006/relationships/image" Target="../media/image25.jpg"/><Relationship Id="rId9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11" Type="http://schemas.openxmlformats.org/officeDocument/2006/relationships/image" Target="../media/image44.png"/><Relationship Id="rId5" Type="http://schemas.openxmlformats.org/officeDocument/2006/relationships/image" Target="../media/image26.png"/><Relationship Id="rId10" Type="http://schemas.openxmlformats.org/officeDocument/2006/relationships/image" Target="../media/image43.png"/><Relationship Id="rId4" Type="http://schemas.openxmlformats.org/officeDocument/2006/relationships/image" Target="../media/image25.jpg"/><Relationship Id="rId9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11" Type="http://schemas.openxmlformats.org/officeDocument/2006/relationships/image" Target="../media/image46.png"/><Relationship Id="rId5" Type="http://schemas.openxmlformats.org/officeDocument/2006/relationships/image" Target="../media/image26.png"/><Relationship Id="rId10" Type="http://schemas.openxmlformats.org/officeDocument/2006/relationships/image" Target="../media/image45.png"/><Relationship Id="rId4" Type="http://schemas.openxmlformats.org/officeDocument/2006/relationships/image" Target="../media/image25.jpg"/><Relationship Id="rId9" Type="http://schemas.openxmlformats.org/officeDocument/2006/relationships/image" Target="../media/image42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4343400"/>
            <a:ext cx="5257800" cy="1538883"/>
          </a:xfrm>
        </p:spPr>
        <p:txBody>
          <a:bodyPr/>
          <a:lstStyle/>
          <a:p>
            <a:r>
              <a:rPr lang="ru-RU" dirty="0" smtClean="0">
                <a:latin typeface="Cambria" pitchFamily="18" charset="0"/>
              </a:rPr>
              <a:t>Кузьмина </a:t>
            </a:r>
            <a:r>
              <a:rPr lang="ru-RU" dirty="0" err="1" smtClean="0">
                <a:latin typeface="Cambria" pitchFamily="18" charset="0"/>
              </a:rPr>
              <a:t>Мадина</a:t>
            </a:r>
            <a:r>
              <a:rPr lang="ru-RU" dirty="0" smtClean="0">
                <a:latin typeface="Cambria" pitchFamily="18" charset="0"/>
              </a:rPr>
              <a:t> Ахатовна,</a:t>
            </a:r>
            <a:br>
              <a:rPr lang="ru-RU" dirty="0" smtClean="0">
                <a:latin typeface="Cambria" pitchFamily="18" charset="0"/>
              </a:rPr>
            </a:br>
            <a:r>
              <a:rPr lang="ru-RU" sz="1600" dirty="0" smtClean="0">
                <a:latin typeface="Cambria" pitchFamily="18" charset="0"/>
              </a:rPr>
              <a:t>заместитель директора по учебно-методической работе </a:t>
            </a:r>
            <a:r>
              <a:rPr lang="ru-RU" sz="2000" dirty="0" smtClean="0">
                <a:latin typeface="Cambria" pitchFamily="18" charset="0"/>
              </a:rPr>
              <a:t>МБОУ «Антоновская СОШ» </a:t>
            </a:r>
            <a:br>
              <a:rPr lang="ru-RU" sz="2000" dirty="0" smtClean="0">
                <a:latin typeface="Cambria" pitchFamily="18" charset="0"/>
              </a:rPr>
            </a:br>
            <a:r>
              <a:rPr lang="ru-RU" sz="2000" dirty="0" smtClean="0">
                <a:latin typeface="Cambria" pitchFamily="18" charset="0"/>
              </a:rPr>
              <a:t>Спасского муниципального района </a:t>
            </a:r>
            <a:br>
              <a:rPr lang="ru-RU" sz="2000" dirty="0" smtClean="0">
                <a:latin typeface="Cambria" pitchFamily="18" charset="0"/>
              </a:rPr>
            </a:br>
            <a:r>
              <a:rPr lang="ru-RU" sz="2000" dirty="0" smtClean="0">
                <a:latin typeface="Cambria" pitchFamily="18" charset="0"/>
              </a:rPr>
              <a:t>Республики Татарстан 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73810" y="1495297"/>
            <a:ext cx="10156190" cy="1292662"/>
          </a:xfrm>
        </p:spPr>
        <p:txBody>
          <a:bodyPr/>
          <a:lstStyle/>
          <a:p>
            <a:pPr algn="ctr"/>
            <a:r>
              <a:rPr lang="ru-RU" sz="2800" b="1" spc="-10" dirty="0" smtClean="0">
                <a:solidFill>
                  <a:srgbClr val="001F5F"/>
                </a:solidFill>
                <a:latin typeface="Cambria"/>
                <a:cs typeface="Cambria"/>
              </a:rPr>
              <a:t>ОСНОВНЫЕ</a:t>
            </a:r>
            <a:r>
              <a:rPr lang="ru-RU" sz="2800" b="1" spc="-20" dirty="0" smtClean="0">
                <a:solidFill>
                  <a:srgbClr val="001F5F"/>
                </a:solidFill>
                <a:latin typeface="Cambria"/>
                <a:cs typeface="Cambria"/>
              </a:rPr>
              <a:t> ПОДХОДЫ </a:t>
            </a:r>
          </a:p>
          <a:p>
            <a:pPr algn="ctr"/>
            <a:r>
              <a:rPr lang="ru-RU" sz="2800" b="1" spc="-20" dirty="0" smtClean="0">
                <a:solidFill>
                  <a:srgbClr val="001F5F"/>
                </a:solidFill>
                <a:latin typeface="Cambria"/>
                <a:cs typeface="Cambria"/>
              </a:rPr>
              <a:t>К ОЦЕНКЕ ЕСТЕСТВЕННОНАУЧНОЙ ГРАМОТНОСТИ УЧАЩИХСЯ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43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7113" y="621284"/>
            <a:ext cx="11060430" cy="882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solidFill>
                  <a:srgbClr val="001F5F"/>
                </a:solidFill>
                <a:latin typeface="Cambria"/>
                <a:cs typeface="Cambria"/>
              </a:rPr>
              <a:t>Умения,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раскрывающие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содержание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70" dirty="0">
                <a:solidFill>
                  <a:srgbClr val="001F5F"/>
                </a:solidFill>
                <a:latin typeface="Cambria"/>
                <a:cs typeface="Cambria"/>
              </a:rPr>
              <a:t>ЕНГ,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характеристика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формированию/оценке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этих </a:t>
            </a:r>
            <a:r>
              <a:rPr sz="1800" b="1" spc="-3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умений</a:t>
            </a:r>
            <a:endParaRPr sz="1800">
              <a:latin typeface="Cambria"/>
              <a:cs typeface="Cambria"/>
            </a:endParaRPr>
          </a:p>
          <a:p>
            <a:pPr marR="476884" algn="ctr">
              <a:lnSpc>
                <a:spcPct val="100000"/>
              </a:lnSpc>
              <a:spcBef>
                <a:spcPts val="260"/>
              </a:spcBef>
            </a:pP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Компетенция: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понимание</a:t>
            </a:r>
            <a:r>
              <a:rPr sz="1800" spc="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особенностей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естественнонаучного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исследования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65520" y="1606296"/>
            <a:ext cx="5638800" cy="1062355"/>
            <a:chOff x="6065520" y="1606296"/>
            <a:chExt cx="5638800" cy="1062355"/>
          </a:xfrm>
        </p:grpSpPr>
        <p:sp>
          <p:nvSpPr>
            <p:cNvPr id="4" name="object 4"/>
            <p:cNvSpPr/>
            <p:nvPr/>
          </p:nvSpPr>
          <p:spPr>
            <a:xfrm>
              <a:off x="6065520" y="1635506"/>
              <a:ext cx="5638800" cy="914400"/>
            </a:xfrm>
            <a:custGeom>
              <a:avLst/>
              <a:gdLst/>
              <a:ahLst/>
              <a:cxnLst/>
              <a:rect l="l" t="t" r="r" b="b"/>
              <a:pathLst>
                <a:path w="5638800" h="914400">
                  <a:moveTo>
                    <a:pt x="563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5638800" y="914400"/>
                  </a:lnTo>
                  <a:lnTo>
                    <a:pt x="5638800" y="0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00088" y="1606296"/>
              <a:ext cx="4235196" cy="5135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23660" y="1880616"/>
              <a:ext cx="4988051" cy="513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30184" y="2154936"/>
              <a:ext cx="1129283" cy="513588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01852" y="1606296"/>
            <a:ext cx="4306824" cy="513588"/>
          </a:xfrm>
          <a:prstGeom prst="rect">
            <a:avLst/>
          </a:prstGeom>
        </p:spPr>
      </p:pic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149741"/>
              </p:ext>
            </p:extLst>
          </p:nvPr>
        </p:nvGraphicFramePr>
        <p:xfrm>
          <a:off x="420369" y="1629155"/>
          <a:ext cx="11277600" cy="49377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38800"/>
                <a:gridCol w="5638800"/>
              </a:tblGrid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Оцениваемые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компетенции,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5496"/>
                    </a:solidFill>
                  </a:tcPr>
                </a:tc>
                <a:tc>
                  <a:txBody>
                    <a:bodyPr/>
                    <a:lstStyle/>
                    <a:p>
                      <a:pPr marL="502920" marR="496570" indent="-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Характеристика учебного задания,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направленного на формирование/оценку </a:t>
                      </a:r>
                      <a:r>
                        <a:rPr sz="1800" b="1" spc="-38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90805" marR="134048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Распознавать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формулировать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цель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данного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исследования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256540" algn="just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По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краткому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описанию </a:t>
                      </a:r>
                      <a:r>
                        <a:rPr sz="1600" spc="-25" dirty="0">
                          <a:latin typeface="Cambria"/>
                          <a:cs typeface="Cambria"/>
                        </a:rPr>
                        <a:t>хода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исследования или действий 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исследователей предлагается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четко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сформулировать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его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цель.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90805" marR="1574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оценивать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способ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научного</a:t>
                      </a:r>
                      <a:r>
                        <a:rPr sz="1600" u="sng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исследования </a:t>
                      </a:r>
                      <a:r>
                        <a:rPr sz="1600" u="sng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данного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вопроса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6296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По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описанию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проблемы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кратко 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сформулировать</a:t>
                      </a:r>
                      <a:r>
                        <a:rPr sz="1600" u="sng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оценить</a:t>
                      </a:r>
                      <a:r>
                        <a:rPr sz="1600" u="sng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идею</a:t>
                      </a:r>
                      <a:r>
                        <a:rPr sz="1600" u="sng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исследования,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  <a:p>
                      <a:pPr marL="92075" marR="36449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направленного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ее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решение,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и/или</a:t>
                      </a:r>
                      <a:r>
                        <a:rPr sz="1600" spc="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описать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основные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этапы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такого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исследования.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822959">
                <a:tc>
                  <a:txBody>
                    <a:bodyPr/>
                    <a:lstStyle/>
                    <a:p>
                      <a:pPr marL="90805" marR="72834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u="sng" spc="-10" dirty="0">
                          <a:latin typeface="Cambria"/>
                          <a:cs typeface="Cambria"/>
                        </a:rPr>
                        <a:t>Выдвигать</a:t>
                      </a:r>
                      <a:r>
                        <a:rPr sz="1600" u="sng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объяснительные</a:t>
                      </a:r>
                      <a:r>
                        <a:rPr sz="1600" u="sng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гипотезы</a:t>
                      </a:r>
                      <a:r>
                        <a:rPr sz="1600" u="sng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предлагать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способы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их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проверки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709930" algn="just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 не просто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сформулировать гипотезы,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объясняющие описанное явление,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но и обязательно </a:t>
                      </a:r>
                      <a:r>
                        <a:rPr sz="1600" u="sng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предложить</a:t>
                      </a:r>
                      <a:r>
                        <a:rPr sz="1600" u="sng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возможные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способы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их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проверки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310652">
                <a:tc>
                  <a:txBody>
                    <a:bodyPr/>
                    <a:lstStyle/>
                    <a:p>
                      <a:pPr marL="90805" marR="4972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Описывать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 оценивать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способы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,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которые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используют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учёные, чтобы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обеспечить надёжность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 данных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 </a:t>
                      </a:r>
                      <a:r>
                        <a:rPr sz="1600" u="sng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достоверность</a:t>
                      </a:r>
                      <a:r>
                        <a:rPr sz="1600" u="sng" spc="-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объяснений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охарактеризовать</a:t>
                      </a:r>
                      <a:r>
                        <a:rPr sz="1600" u="sng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назначение</a:t>
                      </a:r>
                      <a:r>
                        <a:rPr sz="1600" u="sng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того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или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  <a:p>
                      <a:pPr marL="92075" marR="148590">
                        <a:lnSpc>
                          <a:spcPct val="100000"/>
                        </a:lnSpc>
                      </a:pPr>
                      <a:r>
                        <a:rPr sz="1600" u="sng" spc="-5" dirty="0">
                          <a:latin typeface="Cambria"/>
                          <a:cs typeface="Cambria"/>
                        </a:rPr>
                        <a:t>иного</a:t>
                      </a:r>
                      <a:r>
                        <a:rPr sz="1600" u="sng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элемента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исследования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повышающего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надежность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20" dirty="0">
                          <a:latin typeface="Cambria"/>
                          <a:cs typeface="Cambria"/>
                        </a:rPr>
                        <a:t>результата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(контрольная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группа,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контрольный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образец, 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большая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статистика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др.).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Или: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выбрать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более надежную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стратегию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исследования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вопроса.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7113" y="621284"/>
            <a:ext cx="11060430" cy="972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15560" marR="5080" indent="-5103495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solidFill>
                  <a:srgbClr val="001F5F"/>
                </a:solidFill>
                <a:latin typeface="Cambria"/>
                <a:cs typeface="Cambria"/>
              </a:rPr>
              <a:t>Умения,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раскрывающие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содержание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70" dirty="0">
                <a:solidFill>
                  <a:srgbClr val="001F5F"/>
                </a:solidFill>
                <a:latin typeface="Cambria"/>
                <a:cs typeface="Cambria"/>
              </a:rPr>
              <a:t>ЕНГ,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характеристика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формированию/оценке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этих </a:t>
            </a:r>
            <a:r>
              <a:rPr sz="1800" b="1" spc="-3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умений</a:t>
            </a:r>
            <a:endParaRPr sz="1800">
              <a:latin typeface="Cambria"/>
              <a:cs typeface="Cambria"/>
            </a:endParaRPr>
          </a:p>
          <a:p>
            <a:pPr marL="25400">
              <a:lnSpc>
                <a:spcPct val="100000"/>
              </a:lnSpc>
              <a:spcBef>
                <a:spcPts val="969"/>
              </a:spcBef>
            </a:pP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Компетенция: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интерпретация</a:t>
            </a:r>
            <a:r>
              <a:rPr sz="1800" spc="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данных</a:t>
            </a:r>
            <a:r>
              <a:rPr sz="1800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800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использование</a:t>
            </a:r>
            <a:r>
              <a:rPr sz="18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научных</a:t>
            </a:r>
            <a:r>
              <a:rPr sz="1800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доказательств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10" dirty="0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180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получения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 выводов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919" y="1606296"/>
            <a:ext cx="4306824" cy="513588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172455" y="1606296"/>
            <a:ext cx="6296025" cy="788035"/>
            <a:chOff x="5172455" y="1606296"/>
            <a:chExt cx="6296025" cy="78803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72455" y="1606296"/>
              <a:ext cx="6295644" cy="5135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20611" y="1880616"/>
              <a:ext cx="3749040" cy="513588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497721"/>
              </p:ext>
            </p:extLst>
          </p:nvPr>
        </p:nvGraphicFramePr>
        <p:xfrm>
          <a:off x="420369" y="1629155"/>
          <a:ext cx="11277599" cy="44196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38015"/>
                <a:gridCol w="6839584"/>
              </a:tblGrid>
              <a:tr h="640080">
                <a:tc>
                  <a:txBody>
                    <a:bodyPr/>
                    <a:lstStyle/>
                    <a:p>
                      <a:pPr marL="219710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Оцениваемые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компетенции,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Характеристика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учебного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задания,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направленного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на</a:t>
                      </a:r>
                      <a:endParaRPr sz="1800">
                        <a:latin typeface="Cambria"/>
                        <a:cs typeface="Cambria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формирование/оценку</a:t>
                      </a:r>
                      <a:r>
                        <a:rPr sz="1800" b="1" spc="-5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5496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90805" marR="1739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Анализировать,</a:t>
                      </a:r>
                      <a:r>
                        <a:rPr sz="1600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интерпретировать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данные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делать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соответствующие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 выводы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60769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формулировать</a:t>
                      </a:r>
                      <a:r>
                        <a:rPr sz="1600" u="sng" spc="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выводы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основе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интерпретации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данных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представленных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различных</a:t>
                      </a:r>
                      <a:r>
                        <a:rPr sz="1600" spc="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формах: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графики,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таблицы,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диаграммы,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фотографии,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географические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карты,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словесный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30" dirty="0">
                          <a:latin typeface="Cambria"/>
                          <a:cs typeface="Cambria"/>
                        </a:rPr>
                        <a:t>текст.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Данные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могут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быть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представлены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 в сочетании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форм.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22959">
                <a:tc>
                  <a:txBody>
                    <a:bodyPr/>
                    <a:lstStyle/>
                    <a:p>
                      <a:pPr marL="90805" marR="12192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Преобразовывать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одну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форму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представления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данных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другую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 преобразовать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одну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форму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представления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научной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2075" marR="161290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информации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другую,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например: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словесную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схематический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рисунок,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табличную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форму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график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диаграмму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40" dirty="0">
                          <a:latin typeface="Cambria"/>
                          <a:cs typeface="Cambria"/>
                        </a:rPr>
                        <a:t>т.д.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Распознавать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допущения,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доказательства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рассуждения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научных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текстах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 выявлять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формулировать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допущения,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которых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строится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то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иное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научное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рассуждение, а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также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характеризовать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сами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типы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научного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текста:</a:t>
                      </a:r>
                      <a:r>
                        <a:rPr sz="16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доказательство,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рассуждение,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допущение.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066812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Оценивать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c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научной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точки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зрения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аргументы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доказательства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из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различных</a:t>
                      </a:r>
                      <a:endParaRPr sz="1600">
                        <a:latin typeface="Cambria"/>
                        <a:cs typeface="Cambria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источников</a:t>
                      </a:r>
                      <a:endParaRPr sz="160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оценить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с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научной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точки</a:t>
                      </a:r>
                      <a:r>
                        <a:rPr sz="1600" u="sng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зрения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корректность</a:t>
                      </a:r>
                      <a:r>
                        <a:rPr sz="1600" u="sng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u="sng" spc="-5" dirty="0">
                          <a:latin typeface="Cambria"/>
                          <a:cs typeface="Cambria"/>
                        </a:rPr>
                        <a:t>убедительность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утверждений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содержащихся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различных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источниках,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например,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научно-популярных</a:t>
                      </a:r>
                      <a:r>
                        <a:rPr sz="1600" spc="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текстах,</a:t>
                      </a:r>
                      <a:r>
                        <a:rPr sz="16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сообщениях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СМИ,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высказываниях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людей.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60934" y="976122"/>
          <a:ext cx="11666220" cy="46497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475"/>
                <a:gridCol w="5833745"/>
              </a:tblGrid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научное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объяснение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явлений;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8312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понимание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особенностей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естественнонаучного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исследования;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6407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интерпретация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данных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использование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научных </a:t>
                      </a:r>
                      <a:r>
                        <a:rPr sz="18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доказательств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для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получения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выводов.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28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9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53203" y="664590"/>
            <a:ext cx="26142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5" dirty="0">
                <a:solidFill>
                  <a:srgbClr val="001F5F"/>
                </a:solidFill>
                <a:latin typeface="Cambria"/>
                <a:cs typeface="Cambria"/>
              </a:rPr>
              <a:t>Тип</a:t>
            </a:r>
            <a:r>
              <a:rPr sz="2000" b="1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b="1" spc="-15" dirty="0">
                <a:solidFill>
                  <a:srgbClr val="001F5F"/>
                </a:solidFill>
                <a:latin typeface="Cambria"/>
                <a:cs typeface="Cambria"/>
              </a:rPr>
              <a:t>научного</a:t>
            </a:r>
            <a:r>
              <a:rPr sz="2000" b="1" spc="-5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b="1" spc="-5" dirty="0">
                <a:solidFill>
                  <a:srgbClr val="001F5F"/>
                </a:solidFill>
                <a:latin typeface="Cambria"/>
                <a:cs typeface="Cambria"/>
              </a:rPr>
              <a:t>знания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677033" y="1026540"/>
            <a:ext cx="6491605" cy="605155"/>
          </a:xfrm>
          <a:custGeom>
            <a:avLst/>
            <a:gdLst/>
            <a:ahLst/>
            <a:cxnLst/>
            <a:rect l="l" t="t" r="r" b="b"/>
            <a:pathLst>
              <a:path w="6491605" h="605155">
                <a:moveTo>
                  <a:pt x="6491224" y="563245"/>
                </a:moveTo>
                <a:lnTo>
                  <a:pt x="6401308" y="488442"/>
                </a:lnTo>
                <a:lnTo>
                  <a:pt x="6393180" y="489204"/>
                </a:lnTo>
                <a:lnTo>
                  <a:pt x="6388735" y="494538"/>
                </a:lnTo>
                <a:lnTo>
                  <a:pt x="6384290" y="499999"/>
                </a:lnTo>
                <a:lnTo>
                  <a:pt x="6385052" y="508000"/>
                </a:lnTo>
                <a:lnTo>
                  <a:pt x="6422161" y="538873"/>
                </a:lnTo>
                <a:lnTo>
                  <a:pt x="3199384" y="0"/>
                </a:lnTo>
                <a:lnTo>
                  <a:pt x="3197314" y="12331"/>
                </a:lnTo>
                <a:lnTo>
                  <a:pt x="3195193" y="0"/>
                </a:lnTo>
                <a:lnTo>
                  <a:pt x="68973" y="538505"/>
                </a:lnTo>
                <a:lnTo>
                  <a:pt x="105918" y="507492"/>
                </a:lnTo>
                <a:lnTo>
                  <a:pt x="106680" y="499491"/>
                </a:lnTo>
                <a:lnTo>
                  <a:pt x="97663" y="488696"/>
                </a:lnTo>
                <a:lnTo>
                  <a:pt x="89662" y="488061"/>
                </a:lnTo>
                <a:lnTo>
                  <a:pt x="84201" y="492506"/>
                </a:lnTo>
                <a:lnTo>
                  <a:pt x="0" y="563245"/>
                </a:lnTo>
                <a:lnTo>
                  <a:pt x="103124" y="601726"/>
                </a:lnTo>
                <a:lnTo>
                  <a:pt x="109601" y="604266"/>
                </a:lnTo>
                <a:lnTo>
                  <a:pt x="116967" y="600837"/>
                </a:lnTo>
                <a:lnTo>
                  <a:pt x="119380" y="594360"/>
                </a:lnTo>
                <a:lnTo>
                  <a:pt x="121920" y="587756"/>
                </a:lnTo>
                <a:lnTo>
                  <a:pt x="118491" y="580390"/>
                </a:lnTo>
                <a:lnTo>
                  <a:pt x="94665" y="571500"/>
                </a:lnTo>
                <a:lnTo>
                  <a:pt x="73266" y="563524"/>
                </a:lnTo>
                <a:lnTo>
                  <a:pt x="26924" y="571500"/>
                </a:lnTo>
                <a:lnTo>
                  <a:pt x="43141" y="568706"/>
                </a:lnTo>
                <a:lnTo>
                  <a:pt x="73266" y="563524"/>
                </a:lnTo>
                <a:lnTo>
                  <a:pt x="3197377" y="25387"/>
                </a:lnTo>
                <a:lnTo>
                  <a:pt x="6417932" y="563880"/>
                </a:lnTo>
                <a:lnTo>
                  <a:pt x="6379337" y="578485"/>
                </a:lnTo>
                <a:lnTo>
                  <a:pt x="6372860" y="581025"/>
                </a:lnTo>
                <a:lnTo>
                  <a:pt x="6369558" y="588264"/>
                </a:lnTo>
                <a:lnTo>
                  <a:pt x="6371971" y="594868"/>
                </a:lnTo>
                <a:lnTo>
                  <a:pt x="6374511" y="601472"/>
                </a:lnTo>
                <a:lnTo>
                  <a:pt x="6381750" y="604774"/>
                </a:lnTo>
                <a:lnTo>
                  <a:pt x="6469100" y="571627"/>
                </a:lnTo>
                <a:lnTo>
                  <a:pt x="6491224" y="563245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41132" y="1589773"/>
            <a:ext cx="2872105" cy="369570"/>
          </a:xfrm>
          <a:prstGeom prst="rect">
            <a:avLst/>
          </a:prstGeom>
          <a:ln w="9525">
            <a:solidFill>
              <a:srgbClr val="001F5F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15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Содержательное</a:t>
            </a:r>
            <a:r>
              <a:rPr sz="1800" b="1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знание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12100" y="1589773"/>
            <a:ext cx="2512695" cy="369570"/>
          </a:xfrm>
          <a:prstGeom prst="rect">
            <a:avLst/>
          </a:prstGeom>
          <a:ln w="9525">
            <a:solidFill>
              <a:srgbClr val="001F5F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15"/>
              </a:spcBef>
            </a:pP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Процедурное</a:t>
            </a:r>
            <a:r>
              <a:rPr sz="1800" b="1" spc="-5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знание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3410" y="2074240"/>
            <a:ext cx="4388485" cy="1868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5255" algn="ctr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mbria"/>
                <a:cs typeface="Cambria"/>
              </a:rPr>
              <a:t>знание</a:t>
            </a:r>
            <a:r>
              <a:rPr sz="1600" spc="5" dirty="0">
                <a:latin typeface="Cambria"/>
                <a:cs typeface="Cambria"/>
              </a:rPr>
              <a:t> </a:t>
            </a:r>
            <a:r>
              <a:rPr sz="1600" spc="-10" dirty="0">
                <a:latin typeface="Cambria"/>
                <a:cs typeface="Cambria"/>
              </a:rPr>
              <a:t>научного</a:t>
            </a:r>
            <a:r>
              <a:rPr sz="1600" spc="15" dirty="0">
                <a:latin typeface="Cambria"/>
                <a:cs typeface="Cambria"/>
              </a:rPr>
              <a:t> </a:t>
            </a:r>
            <a:r>
              <a:rPr sz="1600" spc="-10" dirty="0">
                <a:latin typeface="Cambria"/>
                <a:cs typeface="Cambria"/>
              </a:rPr>
              <a:t>содержания,</a:t>
            </a:r>
            <a:r>
              <a:rPr sz="1600" spc="-5" dirty="0">
                <a:latin typeface="Cambria"/>
                <a:cs typeface="Cambria"/>
              </a:rPr>
              <a:t> относящегося</a:t>
            </a:r>
            <a:r>
              <a:rPr sz="1600" spc="-2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к</a:t>
            </a:r>
            <a:endParaRPr sz="1600">
              <a:latin typeface="Cambria"/>
              <a:cs typeface="Cambria"/>
            </a:endParaRPr>
          </a:p>
          <a:p>
            <a:pPr marL="137160" algn="ctr">
              <a:lnSpc>
                <a:spcPct val="100000"/>
              </a:lnSpc>
            </a:pPr>
            <a:r>
              <a:rPr sz="1600" spc="-5" dirty="0">
                <a:latin typeface="Cambria"/>
                <a:cs typeface="Cambria"/>
              </a:rPr>
              <a:t>следующим </a:t>
            </a:r>
            <a:r>
              <a:rPr sz="1600" spc="-10" dirty="0">
                <a:latin typeface="Cambria"/>
                <a:cs typeface="Cambria"/>
              </a:rPr>
              <a:t>областям:</a:t>
            </a:r>
            <a:endParaRPr sz="16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600" spc="-5" dirty="0">
                <a:latin typeface="Cambria"/>
                <a:cs typeface="Cambria"/>
              </a:rPr>
              <a:t>«Физические</a:t>
            </a:r>
            <a:r>
              <a:rPr sz="1600" spc="5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системы»</a:t>
            </a:r>
            <a:r>
              <a:rPr sz="160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(физика,</a:t>
            </a:r>
            <a:r>
              <a:rPr sz="1600" spc="25" dirty="0">
                <a:latin typeface="Cambria"/>
                <a:cs typeface="Cambria"/>
              </a:rPr>
              <a:t> </a:t>
            </a:r>
            <a:r>
              <a:rPr sz="1600" spc="-10" dirty="0">
                <a:latin typeface="Cambria"/>
                <a:cs typeface="Cambria"/>
              </a:rPr>
              <a:t>химия)</a:t>
            </a:r>
            <a:endParaRPr sz="16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600" spc="-5" dirty="0">
                <a:latin typeface="Cambria"/>
                <a:cs typeface="Cambria"/>
              </a:rPr>
              <a:t>«Живые</a:t>
            </a:r>
            <a:r>
              <a:rPr sz="1600" spc="-15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системы»</a:t>
            </a:r>
            <a:r>
              <a:rPr sz="1600" spc="-1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(биология)</a:t>
            </a:r>
            <a:endParaRPr sz="1600">
              <a:latin typeface="Cambria"/>
              <a:cs typeface="Cambria"/>
            </a:endParaRPr>
          </a:p>
          <a:p>
            <a:pPr marL="342900" indent="-330835">
              <a:lnSpc>
                <a:spcPct val="100000"/>
              </a:lnSpc>
              <a:buFont typeface="Microsoft Sans Serif"/>
              <a:buChar char="•"/>
              <a:tabLst>
                <a:tab pos="342900" algn="l"/>
                <a:tab pos="343535" algn="l"/>
              </a:tabLst>
            </a:pPr>
            <a:r>
              <a:rPr sz="1600" spc="-10" dirty="0">
                <a:latin typeface="Cambria"/>
                <a:cs typeface="Cambria"/>
              </a:rPr>
              <a:t>«Науки</a:t>
            </a:r>
            <a:r>
              <a:rPr sz="1600" spc="2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о </a:t>
            </a:r>
            <a:r>
              <a:rPr sz="1600" spc="-10" dirty="0">
                <a:latin typeface="Cambria"/>
                <a:cs typeface="Cambria"/>
              </a:rPr>
              <a:t>Земле</a:t>
            </a:r>
            <a:r>
              <a:rPr sz="1600" spc="1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и</a:t>
            </a:r>
            <a:r>
              <a:rPr sz="1600" dirty="0">
                <a:latin typeface="Cambria"/>
                <a:cs typeface="Cambria"/>
              </a:rPr>
              <a:t> </a:t>
            </a:r>
            <a:r>
              <a:rPr sz="1600" spc="-10" dirty="0">
                <a:latin typeface="Cambria"/>
                <a:cs typeface="Cambria"/>
              </a:rPr>
              <a:t>Вселенной»</a:t>
            </a:r>
            <a:r>
              <a:rPr sz="1600" spc="5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(астрономия,</a:t>
            </a:r>
            <a:endParaRPr sz="1600">
              <a:latin typeface="Cambria"/>
              <a:cs typeface="Cambria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Cambria"/>
                <a:cs typeface="Cambria"/>
              </a:rPr>
              <a:t>география)</a:t>
            </a:r>
            <a:endParaRPr sz="1600">
              <a:latin typeface="Cambria"/>
              <a:cs typeface="Cambria"/>
            </a:endParaRPr>
          </a:p>
          <a:p>
            <a:pPr marL="140970">
              <a:lnSpc>
                <a:spcPct val="100000"/>
              </a:lnSpc>
              <a:spcBef>
                <a:spcPts val="830"/>
              </a:spcBef>
            </a:pPr>
            <a:r>
              <a:rPr sz="1800" b="1" spc="-5" dirty="0">
                <a:solidFill>
                  <a:srgbClr val="FF0000"/>
                </a:solidFill>
                <a:latin typeface="Cambria"/>
                <a:cs typeface="Cambria"/>
              </a:rPr>
              <a:t>Важно!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4992" y="4012133"/>
            <a:ext cx="457898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mbria"/>
                <a:cs typeface="Cambria"/>
              </a:rPr>
              <a:t>С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точки</a:t>
            </a:r>
            <a:r>
              <a:rPr sz="1800" spc="-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зрения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содержания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задания </a:t>
            </a:r>
            <a:r>
              <a:rPr sz="1800" dirty="0">
                <a:latin typeface="Cambria"/>
                <a:cs typeface="Cambria"/>
              </a:rPr>
              <a:t>по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60" dirty="0">
                <a:latin typeface="Cambria"/>
                <a:cs typeface="Cambria"/>
              </a:rPr>
              <a:t>ЕНГ,</a:t>
            </a:r>
            <a:endParaRPr sz="1800">
              <a:latin typeface="Cambria"/>
              <a:cs typeface="Cambria"/>
            </a:endParaRPr>
          </a:p>
          <a:p>
            <a:pPr marL="12700" marR="97536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используемые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-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PISA,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часто</a:t>
            </a:r>
            <a:r>
              <a:rPr sz="1800" spc="-4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имеют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межпредметный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характер.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33081" y="2074240"/>
            <a:ext cx="4601719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 err="1" smtClean="0">
                <a:latin typeface="Cambria"/>
                <a:cs typeface="Cambria"/>
              </a:rPr>
              <a:t>ком</a:t>
            </a:r>
            <a:r>
              <a:rPr lang="ru-RU" sz="1600" spc="-5" dirty="0" smtClean="0">
                <a:latin typeface="Cambria"/>
                <a:cs typeface="Cambria"/>
              </a:rPr>
              <a:t>п</a:t>
            </a:r>
            <a:r>
              <a:rPr sz="1600" spc="-5" dirty="0" err="1" smtClean="0">
                <a:latin typeface="Cambria"/>
                <a:cs typeface="Cambria"/>
              </a:rPr>
              <a:t>лекс</a:t>
            </a:r>
            <a:r>
              <a:rPr sz="1600" spc="-5" dirty="0" smtClean="0">
                <a:latin typeface="Cambria"/>
                <a:cs typeface="Cambria"/>
              </a:rPr>
              <a:t> </a:t>
            </a:r>
            <a:r>
              <a:rPr lang="ru-RU" sz="1600" spc="-5" dirty="0" smtClean="0">
                <a:latin typeface="Cambria"/>
                <a:cs typeface="Cambria"/>
              </a:rPr>
              <a:t> </a:t>
            </a:r>
            <a:r>
              <a:rPr sz="1600" spc="-5" dirty="0" err="1" smtClean="0">
                <a:latin typeface="Cambria"/>
                <a:cs typeface="Cambria"/>
              </a:rPr>
              <a:t>знаний</a:t>
            </a:r>
            <a:r>
              <a:rPr sz="1600" spc="25" dirty="0" smtClean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умений,</a:t>
            </a:r>
            <a:r>
              <a:rPr sz="1600" spc="2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компетентностей,</a:t>
            </a:r>
            <a:endParaRPr sz="16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Cambria"/>
                <a:cs typeface="Cambria"/>
              </a:rPr>
              <a:t>относящихся</a:t>
            </a:r>
            <a:r>
              <a:rPr sz="160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к </a:t>
            </a:r>
            <a:r>
              <a:rPr sz="1600" spc="-10" dirty="0">
                <a:latin typeface="Cambria"/>
                <a:cs typeface="Cambria"/>
              </a:rPr>
              <a:t>типу</a:t>
            </a:r>
            <a:r>
              <a:rPr sz="1600" spc="25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процедурного</a:t>
            </a:r>
            <a:r>
              <a:rPr sz="1600" spc="2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знания,</a:t>
            </a:r>
            <a:endParaRPr sz="1600" dirty="0">
              <a:latin typeface="Cambria"/>
              <a:cs typeface="Cambria"/>
            </a:endParaRPr>
          </a:p>
          <a:p>
            <a:pPr marL="12700" marR="9525">
              <a:lnSpc>
                <a:spcPct val="100000"/>
              </a:lnSpc>
            </a:pPr>
            <a:r>
              <a:rPr sz="1600" spc="-5" dirty="0">
                <a:latin typeface="Cambria"/>
                <a:cs typeface="Cambria"/>
              </a:rPr>
              <a:t>принято</a:t>
            </a:r>
            <a:r>
              <a:rPr sz="1600" spc="10" dirty="0">
                <a:latin typeface="Cambria"/>
                <a:cs typeface="Cambria"/>
              </a:rPr>
              <a:t> </a:t>
            </a:r>
            <a:r>
              <a:rPr sz="1600" spc="-5" dirty="0">
                <a:latin typeface="Cambria"/>
                <a:cs typeface="Cambria"/>
              </a:rPr>
              <a:t>объединять </a:t>
            </a:r>
            <a:r>
              <a:rPr sz="1600" spc="-15" dirty="0">
                <a:latin typeface="Cambria"/>
                <a:cs typeface="Cambria"/>
              </a:rPr>
              <a:t>под</a:t>
            </a:r>
            <a:r>
              <a:rPr sz="1600" spc="-5" dirty="0">
                <a:latin typeface="Cambria"/>
                <a:cs typeface="Cambria"/>
              </a:rPr>
              <a:t> </a:t>
            </a:r>
            <a:r>
              <a:rPr sz="1600" spc="-10" dirty="0" err="1">
                <a:latin typeface="Cambria"/>
                <a:cs typeface="Cambria"/>
              </a:rPr>
              <a:t>рубрикой</a:t>
            </a:r>
            <a:r>
              <a:rPr sz="1600" spc="15" dirty="0">
                <a:latin typeface="Cambria"/>
                <a:cs typeface="Cambria"/>
              </a:rPr>
              <a:t> </a:t>
            </a:r>
            <a:endParaRPr lang="ru-RU" sz="1600" spc="15" dirty="0" smtClean="0">
              <a:latin typeface="Cambria"/>
              <a:cs typeface="Cambria"/>
            </a:endParaRPr>
          </a:p>
          <a:p>
            <a:pPr marL="12700" marR="9525">
              <a:lnSpc>
                <a:spcPct val="100000"/>
              </a:lnSpc>
            </a:pPr>
            <a:r>
              <a:rPr sz="1600" i="1" spc="-10" dirty="0" smtClean="0">
                <a:latin typeface="Cambria"/>
                <a:cs typeface="Cambria"/>
              </a:rPr>
              <a:t>«</a:t>
            </a:r>
            <a:r>
              <a:rPr sz="1600" i="1" spc="-10" dirty="0">
                <a:latin typeface="Cambria"/>
                <a:cs typeface="Cambria"/>
              </a:rPr>
              <a:t>Методы </a:t>
            </a:r>
            <a:r>
              <a:rPr sz="1600" i="1" spc="-335" dirty="0">
                <a:latin typeface="Cambria"/>
                <a:cs typeface="Cambria"/>
              </a:rPr>
              <a:t> </a:t>
            </a:r>
            <a:r>
              <a:rPr sz="1600" i="1" spc="-10" dirty="0">
                <a:latin typeface="Cambria"/>
                <a:cs typeface="Cambria"/>
              </a:rPr>
              <a:t>научного</a:t>
            </a:r>
            <a:r>
              <a:rPr sz="1600" i="1" spc="15" dirty="0">
                <a:latin typeface="Cambria"/>
                <a:cs typeface="Cambria"/>
              </a:rPr>
              <a:t> </a:t>
            </a:r>
            <a:r>
              <a:rPr sz="1600" i="1" spc="-5" dirty="0">
                <a:latin typeface="Cambria"/>
                <a:cs typeface="Cambria"/>
              </a:rPr>
              <a:t>познания».</a:t>
            </a:r>
            <a:endParaRPr sz="1600" i="1" dirty="0">
              <a:latin typeface="Cambria"/>
              <a:cs typeface="Cambri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766814" y="3617976"/>
            <a:ext cx="3376929" cy="2725420"/>
            <a:chOff x="6766814" y="3617976"/>
            <a:chExt cx="3376929" cy="272542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13292" y="3627108"/>
              <a:ext cx="1330451" cy="232108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86472" y="4829556"/>
              <a:ext cx="2083307" cy="136702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83424" y="3617976"/>
              <a:ext cx="1367027" cy="152095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872855" y="3696589"/>
              <a:ext cx="1211580" cy="2191385"/>
            </a:xfrm>
            <a:custGeom>
              <a:avLst/>
              <a:gdLst/>
              <a:ahLst/>
              <a:cxnLst/>
              <a:rect l="l" t="t" r="r" b="b"/>
              <a:pathLst>
                <a:path w="1211579" h="2191385">
                  <a:moveTo>
                    <a:pt x="0" y="0"/>
                  </a:moveTo>
                  <a:lnTo>
                    <a:pt x="0" y="1211199"/>
                  </a:lnTo>
                  <a:lnTo>
                    <a:pt x="711835" y="2190965"/>
                  </a:lnTo>
                  <a:lnTo>
                    <a:pt x="752019" y="2160478"/>
                  </a:lnTo>
                  <a:lnTo>
                    <a:pt x="790722" y="2128499"/>
                  </a:lnTo>
                  <a:lnTo>
                    <a:pt x="827915" y="2095085"/>
                  </a:lnTo>
                  <a:lnTo>
                    <a:pt x="863570" y="2060291"/>
                  </a:lnTo>
                  <a:lnTo>
                    <a:pt x="897657" y="2024173"/>
                  </a:lnTo>
                  <a:lnTo>
                    <a:pt x="930150" y="1986786"/>
                  </a:lnTo>
                  <a:lnTo>
                    <a:pt x="961020" y="1948187"/>
                  </a:lnTo>
                  <a:lnTo>
                    <a:pt x="990238" y="1908431"/>
                  </a:lnTo>
                  <a:lnTo>
                    <a:pt x="1017776" y="1867574"/>
                  </a:lnTo>
                  <a:lnTo>
                    <a:pt x="1043606" y="1825671"/>
                  </a:lnTo>
                  <a:lnTo>
                    <a:pt x="1067700" y="1782779"/>
                  </a:lnTo>
                  <a:lnTo>
                    <a:pt x="1090029" y="1738954"/>
                  </a:lnTo>
                  <a:lnTo>
                    <a:pt x="1110564" y="1694250"/>
                  </a:lnTo>
                  <a:lnTo>
                    <a:pt x="1129279" y="1648725"/>
                  </a:lnTo>
                  <a:lnTo>
                    <a:pt x="1146143" y="1602433"/>
                  </a:lnTo>
                  <a:lnTo>
                    <a:pt x="1161129" y="1555430"/>
                  </a:lnTo>
                  <a:lnTo>
                    <a:pt x="1174210" y="1507773"/>
                  </a:lnTo>
                  <a:lnTo>
                    <a:pt x="1185355" y="1459516"/>
                  </a:lnTo>
                  <a:lnTo>
                    <a:pt x="1194537" y="1410716"/>
                  </a:lnTo>
                  <a:lnTo>
                    <a:pt x="1201729" y="1361429"/>
                  </a:lnTo>
                  <a:lnTo>
                    <a:pt x="1206900" y="1311709"/>
                  </a:lnTo>
                  <a:lnTo>
                    <a:pt x="1210024" y="1261614"/>
                  </a:lnTo>
                  <a:lnTo>
                    <a:pt x="1211072" y="1211199"/>
                  </a:lnTo>
                  <a:lnTo>
                    <a:pt x="1210110" y="1162486"/>
                  </a:lnTo>
                  <a:lnTo>
                    <a:pt x="1207249" y="1114262"/>
                  </a:lnTo>
                  <a:lnTo>
                    <a:pt x="1202526" y="1066561"/>
                  </a:lnTo>
                  <a:lnTo>
                    <a:pt x="1195976" y="1019422"/>
                  </a:lnTo>
                  <a:lnTo>
                    <a:pt x="1187636" y="972879"/>
                  </a:lnTo>
                  <a:lnTo>
                    <a:pt x="1177541" y="926969"/>
                  </a:lnTo>
                  <a:lnTo>
                    <a:pt x="1165728" y="881728"/>
                  </a:lnTo>
                  <a:lnTo>
                    <a:pt x="1152233" y="837192"/>
                  </a:lnTo>
                  <a:lnTo>
                    <a:pt x="1137092" y="793398"/>
                  </a:lnTo>
                  <a:lnTo>
                    <a:pt x="1120342" y="750381"/>
                  </a:lnTo>
                  <a:lnTo>
                    <a:pt x="1102018" y="708178"/>
                  </a:lnTo>
                  <a:lnTo>
                    <a:pt x="1082157" y="666825"/>
                  </a:lnTo>
                  <a:lnTo>
                    <a:pt x="1060794" y="626359"/>
                  </a:lnTo>
                  <a:lnTo>
                    <a:pt x="1037967" y="586814"/>
                  </a:lnTo>
                  <a:lnTo>
                    <a:pt x="1013710" y="548229"/>
                  </a:lnTo>
                  <a:lnTo>
                    <a:pt x="988061" y="510638"/>
                  </a:lnTo>
                  <a:lnTo>
                    <a:pt x="961056" y="474077"/>
                  </a:lnTo>
                  <a:lnTo>
                    <a:pt x="932730" y="438584"/>
                  </a:lnTo>
                  <a:lnTo>
                    <a:pt x="903120" y="404195"/>
                  </a:lnTo>
                  <a:lnTo>
                    <a:pt x="872262" y="370945"/>
                  </a:lnTo>
                  <a:lnTo>
                    <a:pt x="840192" y="338870"/>
                  </a:lnTo>
                  <a:lnTo>
                    <a:pt x="806947" y="308007"/>
                  </a:lnTo>
                  <a:lnTo>
                    <a:pt x="772562" y="278393"/>
                  </a:lnTo>
                  <a:lnTo>
                    <a:pt x="737073" y="250062"/>
                  </a:lnTo>
                  <a:lnTo>
                    <a:pt x="700518" y="223053"/>
                  </a:lnTo>
                  <a:lnTo>
                    <a:pt x="662931" y="197399"/>
                  </a:lnTo>
                  <a:lnTo>
                    <a:pt x="624349" y="173139"/>
                  </a:lnTo>
                  <a:lnTo>
                    <a:pt x="584809" y="150307"/>
                  </a:lnTo>
                  <a:lnTo>
                    <a:pt x="544346" y="128941"/>
                  </a:lnTo>
                  <a:lnTo>
                    <a:pt x="502997" y="109076"/>
                  </a:lnTo>
                  <a:lnTo>
                    <a:pt x="460798" y="90748"/>
                  </a:lnTo>
                  <a:lnTo>
                    <a:pt x="417785" y="73995"/>
                  </a:lnTo>
                  <a:lnTo>
                    <a:pt x="373993" y="58851"/>
                  </a:lnTo>
                  <a:lnTo>
                    <a:pt x="329460" y="45353"/>
                  </a:lnTo>
                  <a:lnTo>
                    <a:pt x="284222" y="33538"/>
                  </a:lnTo>
                  <a:lnTo>
                    <a:pt x="238314" y="23441"/>
                  </a:lnTo>
                  <a:lnTo>
                    <a:pt x="191773" y="15098"/>
                  </a:lnTo>
                  <a:lnTo>
                    <a:pt x="144635" y="8547"/>
                  </a:lnTo>
                  <a:lnTo>
                    <a:pt x="96936" y="3822"/>
                  </a:lnTo>
                  <a:lnTo>
                    <a:pt x="48712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671308" y="4907788"/>
              <a:ext cx="1913889" cy="1211580"/>
            </a:xfrm>
            <a:custGeom>
              <a:avLst/>
              <a:gdLst/>
              <a:ahLst/>
              <a:cxnLst/>
              <a:rect l="l" t="t" r="r" b="b"/>
              <a:pathLst>
                <a:path w="1913890" h="1211579">
                  <a:moveTo>
                    <a:pt x="1201547" y="0"/>
                  </a:moveTo>
                  <a:lnTo>
                    <a:pt x="0" y="151764"/>
                  </a:lnTo>
                  <a:lnTo>
                    <a:pt x="7435" y="202131"/>
                  </a:lnTo>
                  <a:lnTo>
                    <a:pt x="16963" y="252033"/>
                  </a:lnTo>
                  <a:lnTo>
                    <a:pt x="28557" y="301408"/>
                  </a:lnTo>
                  <a:lnTo>
                    <a:pt x="42192" y="350194"/>
                  </a:lnTo>
                  <a:lnTo>
                    <a:pt x="57843" y="398330"/>
                  </a:lnTo>
                  <a:lnTo>
                    <a:pt x="75485" y="445752"/>
                  </a:lnTo>
                  <a:lnTo>
                    <a:pt x="95093" y="492399"/>
                  </a:lnTo>
                  <a:lnTo>
                    <a:pt x="116642" y="538208"/>
                  </a:lnTo>
                  <a:lnTo>
                    <a:pt x="140106" y="583117"/>
                  </a:lnTo>
                  <a:lnTo>
                    <a:pt x="165461" y="627063"/>
                  </a:lnTo>
                  <a:lnTo>
                    <a:pt x="192681" y="669986"/>
                  </a:lnTo>
                  <a:lnTo>
                    <a:pt x="221742" y="711822"/>
                  </a:lnTo>
                  <a:lnTo>
                    <a:pt x="251144" y="750664"/>
                  </a:lnTo>
                  <a:lnTo>
                    <a:pt x="281797" y="787995"/>
                  </a:lnTo>
                  <a:lnTo>
                    <a:pt x="313649" y="823807"/>
                  </a:lnTo>
                  <a:lnTo>
                    <a:pt x="346650" y="858091"/>
                  </a:lnTo>
                  <a:lnTo>
                    <a:pt x="380749" y="890840"/>
                  </a:lnTo>
                  <a:lnTo>
                    <a:pt x="415896" y="922046"/>
                  </a:lnTo>
                  <a:lnTo>
                    <a:pt x="452041" y="951700"/>
                  </a:lnTo>
                  <a:lnTo>
                    <a:pt x="489132" y="979795"/>
                  </a:lnTo>
                  <a:lnTo>
                    <a:pt x="527119" y="1006323"/>
                  </a:lnTo>
                  <a:lnTo>
                    <a:pt x="565951" y="1031275"/>
                  </a:lnTo>
                  <a:lnTo>
                    <a:pt x="605579" y="1054645"/>
                  </a:lnTo>
                  <a:lnTo>
                    <a:pt x="645951" y="1076422"/>
                  </a:lnTo>
                  <a:lnTo>
                    <a:pt x="687017" y="1096601"/>
                  </a:lnTo>
                  <a:lnTo>
                    <a:pt x="728727" y="1115172"/>
                  </a:lnTo>
                  <a:lnTo>
                    <a:pt x="771029" y="1132128"/>
                  </a:lnTo>
                  <a:lnTo>
                    <a:pt x="813874" y="1147460"/>
                  </a:lnTo>
                  <a:lnTo>
                    <a:pt x="857211" y="1161161"/>
                  </a:lnTo>
                  <a:lnTo>
                    <a:pt x="900988" y="1173223"/>
                  </a:lnTo>
                  <a:lnTo>
                    <a:pt x="945156" y="1183637"/>
                  </a:lnTo>
                  <a:lnTo>
                    <a:pt x="989665" y="1192396"/>
                  </a:lnTo>
                  <a:lnTo>
                    <a:pt x="1034463" y="1199492"/>
                  </a:lnTo>
                  <a:lnTo>
                    <a:pt x="1079500" y="1204916"/>
                  </a:lnTo>
                  <a:lnTo>
                    <a:pt x="1124725" y="1208661"/>
                  </a:lnTo>
                  <a:lnTo>
                    <a:pt x="1170088" y="1210718"/>
                  </a:lnTo>
                  <a:lnTo>
                    <a:pt x="1215539" y="1211080"/>
                  </a:lnTo>
                  <a:lnTo>
                    <a:pt x="1261026" y="1209739"/>
                  </a:lnTo>
                  <a:lnTo>
                    <a:pt x="1306500" y="1206686"/>
                  </a:lnTo>
                  <a:lnTo>
                    <a:pt x="1351909" y="1201914"/>
                  </a:lnTo>
                  <a:lnTo>
                    <a:pt x="1397204" y="1195414"/>
                  </a:lnTo>
                  <a:lnTo>
                    <a:pt x="1442333" y="1187179"/>
                  </a:lnTo>
                  <a:lnTo>
                    <a:pt x="1487246" y="1177200"/>
                  </a:lnTo>
                  <a:lnTo>
                    <a:pt x="1531893" y="1165470"/>
                  </a:lnTo>
                  <a:lnTo>
                    <a:pt x="1576223" y="1151981"/>
                  </a:lnTo>
                  <a:lnTo>
                    <a:pt x="1620185" y="1136724"/>
                  </a:lnTo>
                  <a:lnTo>
                    <a:pt x="1663729" y="1119692"/>
                  </a:lnTo>
                  <a:lnTo>
                    <a:pt x="1706804" y="1100877"/>
                  </a:lnTo>
                  <a:lnTo>
                    <a:pt x="1749360" y="1080269"/>
                  </a:lnTo>
                  <a:lnTo>
                    <a:pt x="1791347" y="1057863"/>
                  </a:lnTo>
                  <a:lnTo>
                    <a:pt x="1832713" y="1033649"/>
                  </a:lnTo>
                  <a:lnTo>
                    <a:pt x="1873408" y="1007619"/>
                  </a:lnTo>
                  <a:lnTo>
                    <a:pt x="1913382" y="979766"/>
                  </a:lnTo>
                  <a:lnTo>
                    <a:pt x="1201547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661661" y="3696589"/>
              <a:ext cx="1211580" cy="1363345"/>
            </a:xfrm>
            <a:custGeom>
              <a:avLst/>
              <a:gdLst/>
              <a:ahLst/>
              <a:cxnLst/>
              <a:rect l="l" t="t" r="r" b="b"/>
              <a:pathLst>
                <a:path w="1211579" h="1363345">
                  <a:moveTo>
                    <a:pt x="1211193" y="0"/>
                  </a:moveTo>
                  <a:lnTo>
                    <a:pt x="1135120" y="2397"/>
                  </a:lnTo>
                  <a:lnTo>
                    <a:pt x="1059428" y="9652"/>
                  </a:lnTo>
                  <a:lnTo>
                    <a:pt x="1011216" y="16710"/>
                  </a:lnTo>
                  <a:lnTo>
                    <a:pt x="963726" y="25591"/>
                  </a:lnTo>
                  <a:lnTo>
                    <a:pt x="916991" y="36255"/>
                  </a:lnTo>
                  <a:lnTo>
                    <a:pt x="871042" y="48661"/>
                  </a:lnTo>
                  <a:lnTo>
                    <a:pt x="825910" y="62769"/>
                  </a:lnTo>
                  <a:lnTo>
                    <a:pt x="781626" y="78538"/>
                  </a:lnTo>
                  <a:lnTo>
                    <a:pt x="738222" y="95929"/>
                  </a:lnTo>
                  <a:lnTo>
                    <a:pt x="695729" y="114899"/>
                  </a:lnTo>
                  <a:lnTo>
                    <a:pt x="654179" y="135410"/>
                  </a:lnTo>
                  <a:lnTo>
                    <a:pt x="613602" y="157421"/>
                  </a:lnTo>
                  <a:lnTo>
                    <a:pt x="574030" y="180890"/>
                  </a:lnTo>
                  <a:lnTo>
                    <a:pt x="535495" y="205779"/>
                  </a:lnTo>
                  <a:lnTo>
                    <a:pt x="498027" y="232045"/>
                  </a:lnTo>
                  <a:lnTo>
                    <a:pt x="461658" y="259650"/>
                  </a:lnTo>
                  <a:lnTo>
                    <a:pt x="426420" y="288552"/>
                  </a:lnTo>
                  <a:lnTo>
                    <a:pt x="392344" y="318711"/>
                  </a:lnTo>
                  <a:lnTo>
                    <a:pt x="359460" y="350087"/>
                  </a:lnTo>
                  <a:lnTo>
                    <a:pt x="327801" y="382639"/>
                  </a:lnTo>
                  <a:lnTo>
                    <a:pt x="297398" y="416327"/>
                  </a:lnTo>
                  <a:lnTo>
                    <a:pt x="268282" y="451110"/>
                  </a:lnTo>
                  <a:lnTo>
                    <a:pt x="240484" y="486948"/>
                  </a:lnTo>
                  <a:lnTo>
                    <a:pt x="214036" y="523800"/>
                  </a:lnTo>
                  <a:lnTo>
                    <a:pt x="188969" y="561626"/>
                  </a:lnTo>
                  <a:lnTo>
                    <a:pt x="165315" y="600386"/>
                  </a:lnTo>
                  <a:lnTo>
                    <a:pt x="143104" y="640039"/>
                  </a:lnTo>
                  <a:lnTo>
                    <a:pt x="122368" y="680545"/>
                  </a:lnTo>
                  <a:lnTo>
                    <a:pt x="103139" y="721863"/>
                  </a:lnTo>
                  <a:lnTo>
                    <a:pt x="85447" y="763953"/>
                  </a:lnTo>
                  <a:lnTo>
                    <a:pt x="69325" y="806774"/>
                  </a:lnTo>
                  <a:lnTo>
                    <a:pt x="54803" y="850287"/>
                  </a:lnTo>
                  <a:lnTo>
                    <a:pt x="41912" y="894449"/>
                  </a:lnTo>
                  <a:lnTo>
                    <a:pt x="30685" y="939222"/>
                  </a:lnTo>
                  <a:lnTo>
                    <a:pt x="21152" y="984565"/>
                  </a:lnTo>
                  <a:lnTo>
                    <a:pt x="13345" y="1030437"/>
                  </a:lnTo>
                  <a:lnTo>
                    <a:pt x="7294" y="1076798"/>
                  </a:lnTo>
                  <a:lnTo>
                    <a:pt x="3033" y="1123607"/>
                  </a:lnTo>
                  <a:lnTo>
                    <a:pt x="590" y="1170824"/>
                  </a:lnTo>
                  <a:lnTo>
                    <a:pt x="0" y="1218409"/>
                  </a:lnTo>
                  <a:lnTo>
                    <a:pt x="1291" y="1266320"/>
                  </a:lnTo>
                  <a:lnTo>
                    <a:pt x="4496" y="1314519"/>
                  </a:lnTo>
                  <a:lnTo>
                    <a:pt x="9646" y="1362964"/>
                  </a:lnTo>
                  <a:lnTo>
                    <a:pt x="1211193" y="1211199"/>
                  </a:lnTo>
                  <a:lnTo>
                    <a:pt x="1211193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66814" y="5870790"/>
              <a:ext cx="1016635" cy="472440"/>
            </a:xfrm>
            <a:custGeom>
              <a:avLst/>
              <a:gdLst/>
              <a:ahLst/>
              <a:cxnLst/>
              <a:rect l="l" t="t" r="r" b="b"/>
              <a:pathLst>
                <a:path w="1016634" h="472439">
                  <a:moveTo>
                    <a:pt x="1016317" y="0"/>
                  </a:moveTo>
                  <a:lnTo>
                    <a:pt x="0" y="0"/>
                  </a:lnTo>
                  <a:lnTo>
                    <a:pt x="0" y="472186"/>
                  </a:lnTo>
                  <a:lnTo>
                    <a:pt x="1016317" y="472186"/>
                  </a:lnTo>
                  <a:lnTo>
                    <a:pt x="10163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0445622" y="4169536"/>
            <a:ext cx="852805" cy="472440"/>
          </a:xfrm>
          <a:prstGeom prst="rect">
            <a:avLst/>
          </a:prstGeom>
          <a:ln w="9525">
            <a:solidFill>
              <a:srgbClr val="00AF50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90"/>
              </a:spcBef>
            </a:pPr>
            <a:r>
              <a:rPr sz="1400" b="1" dirty="0">
                <a:solidFill>
                  <a:srgbClr val="00AF50"/>
                </a:solidFill>
                <a:latin typeface="Calibri"/>
                <a:cs typeface="Calibri"/>
              </a:rPr>
              <a:t>ЖИВЫЕ</a:t>
            </a:r>
            <a:endParaRPr sz="1400">
              <a:latin typeface="Calibri"/>
              <a:cs typeface="Calibri"/>
            </a:endParaRPr>
          </a:p>
          <a:p>
            <a:pPr marL="1270" algn="ctr">
              <a:lnSpc>
                <a:spcPct val="100000"/>
              </a:lnSpc>
              <a:spcBef>
                <a:spcPts val="35"/>
              </a:spcBef>
            </a:pPr>
            <a:r>
              <a:rPr sz="1400" b="1" spc="-5" dirty="0">
                <a:solidFill>
                  <a:srgbClr val="00AF50"/>
                </a:solidFill>
                <a:latin typeface="Calibri"/>
                <a:cs typeface="Calibri"/>
              </a:rPr>
              <a:t>СИСТЕМЫ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766814" y="5870790"/>
            <a:ext cx="1145286" cy="443070"/>
          </a:xfrm>
          <a:prstGeom prst="rect">
            <a:avLst/>
          </a:prstGeom>
          <a:ln w="9525">
            <a:solidFill>
              <a:srgbClr val="5B9BD4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95"/>
              </a:spcBef>
            </a:pPr>
            <a:r>
              <a:rPr sz="1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ФИЗИЧЕСКИ</a:t>
            </a:r>
            <a:r>
              <a:rPr sz="1400" b="1" dirty="0" smtClean="0">
                <a:solidFill>
                  <a:srgbClr val="6F2F9F"/>
                </a:solidFill>
                <a:latin typeface="Calibri"/>
                <a:cs typeface="Calibri"/>
              </a:rPr>
              <a:t>Е</a:t>
            </a:r>
            <a:r>
              <a:rPr sz="1400" b="1" spc="-10" dirty="0" smtClean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СИСТЕМЫ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709791" y="3505961"/>
            <a:ext cx="1013460" cy="689610"/>
          </a:xfrm>
          <a:custGeom>
            <a:avLst/>
            <a:gdLst/>
            <a:ahLst/>
            <a:cxnLst/>
            <a:rect l="l" t="t" r="r" b="b"/>
            <a:pathLst>
              <a:path w="1013459" h="689610">
                <a:moveTo>
                  <a:pt x="1013332" y="0"/>
                </a:moveTo>
                <a:lnTo>
                  <a:pt x="0" y="0"/>
                </a:lnTo>
                <a:lnTo>
                  <a:pt x="0" y="689229"/>
                </a:lnTo>
                <a:lnTo>
                  <a:pt x="1013332" y="689229"/>
                </a:lnTo>
                <a:lnTo>
                  <a:pt x="10133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709791" y="3505961"/>
            <a:ext cx="1013460" cy="689610"/>
          </a:xfrm>
          <a:prstGeom prst="rect">
            <a:avLst/>
          </a:prstGeom>
          <a:ln w="9525">
            <a:solidFill>
              <a:srgbClr val="5B9BD4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 marL="165100" marR="156210" algn="ctr">
              <a:lnSpc>
                <a:spcPct val="102099"/>
              </a:lnSpc>
              <a:spcBef>
                <a:spcPts val="50"/>
              </a:spcBef>
            </a:pP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Н</a:t>
            </a:r>
            <a:r>
              <a:rPr sz="1400" b="1" spc="-70" dirty="0">
                <a:solidFill>
                  <a:srgbClr val="EC7C30"/>
                </a:solidFill>
                <a:latin typeface="Calibri"/>
                <a:cs typeface="Calibri"/>
              </a:rPr>
              <a:t>А</a:t>
            </a:r>
            <a:r>
              <a:rPr sz="1400" b="1" spc="-5" dirty="0">
                <a:solidFill>
                  <a:srgbClr val="EC7C30"/>
                </a:solidFill>
                <a:latin typeface="Calibri"/>
                <a:cs typeface="Calibri"/>
              </a:rPr>
              <a:t>УК</a:t>
            </a: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И</a:t>
            </a:r>
            <a:r>
              <a:rPr sz="1400" b="1" spc="-20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О  </a:t>
            </a:r>
            <a:r>
              <a:rPr sz="1400" b="1" spc="-5" dirty="0">
                <a:solidFill>
                  <a:srgbClr val="EC7C30"/>
                </a:solidFill>
                <a:latin typeface="Calibri"/>
                <a:cs typeface="Calibri"/>
              </a:rPr>
              <a:t>З</a:t>
            </a: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Е</a:t>
            </a:r>
            <a:r>
              <a:rPr sz="1400" b="1" spc="-5" dirty="0">
                <a:solidFill>
                  <a:srgbClr val="EC7C30"/>
                </a:solidFill>
                <a:latin typeface="Calibri"/>
                <a:cs typeface="Calibri"/>
              </a:rPr>
              <a:t>М</a:t>
            </a: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ЛЕ</a:t>
            </a:r>
            <a:r>
              <a:rPr sz="1400" b="1" spc="-10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И</a:t>
            </a:r>
            <a:endParaRPr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ВСЕЛЕННОЙ</a:t>
            </a:r>
            <a:endParaRPr sz="1400" dirty="0">
              <a:latin typeface="Calibri"/>
              <a:cs typeface="Calibri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9633" rIns="0" bIns="0" rtlCol="0">
            <a:spAutoFit/>
          </a:bodyPr>
          <a:lstStyle/>
          <a:p>
            <a:pPr marL="1456690" marR="5080" indent="-1134110">
              <a:lnSpc>
                <a:spcPct val="72900"/>
              </a:lnSpc>
              <a:spcBef>
                <a:spcPts val="880"/>
              </a:spcBef>
            </a:pPr>
            <a:r>
              <a:rPr spc="-10" dirty="0"/>
              <a:t>Международная</a:t>
            </a:r>
            <a:r>
              <a:rPr spc="15" dirty="0"/>
              <a:t> </a:t>
            </a:r>
            <a:r>
              <a:rPr spc="-10" dirty="0"/>
              <a:t>программа</a:t>
            </a:r>
            <a:r>
              <a:rPr spc="10" dirty="0"/>
              <a:t> </a:t>
            </a:r>
            <a:r>
              <a:rPr spc="-5" dirty="0"/>
              <a:t>по</a:t>
            </a:r>
            <a:r>
              <a:rPr spc="10" dirty="0"/>
              <a:t> </a:t>
            </a:r>
            <a:r>
              <a:rPr spc="-15" dirty="0"/>
              <a:t>оценке</a:t>
            </a:r>
            <a:r>
              <a:rPr spc="15" dirty="0"/>
              <a:t> </a:t>
            </a:r>
            <a:r>
              <a:rPr spc="-15" dirty="0"/>
              <a:t>образовательных</a:t>
            </a:r>
            <a:r>
              <a:rPr spc="20" dirty="0"/>
              <a:t> </a:t>
            </a:r>
            <a:r>
              <a:rPr spc="-5" dirty="0"/>
              <a:t>достижений</a:t>
            </a:r>
            <a:r>
              <a:rPr spc="10" dirty="0"/>
              <a:t> </a:t>
            </a:r>
            <a:r>
              <a:rPr spc="-10" dirty="0"/>
              <a:t>учащихся </a:t>
            </a:r>
            <a:r>
              <a:rPr spc="-585" dirty="0"/>
              <a:t> </a:t>
            </a:r>
            <a:r>
              <a:rPr spc="-5" dirty="0"/>
              <a:t>PISA</a:t>
            </a:r>
            <a:r>
              <a:rPr spc="-130" dirty="0"/>
              <a:t> </a:t>
            </a:r>
            <a:r>
              <a:rPr spc="-5" dirty="0"/>
              <a:t>(Programme</a:t>
            </a:r>
            <a:r>
              <a:rPr spc="-1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5" dirty="0"/>
              <a:t>International</a:t>
            </a:r>
            <a:r>
              <a:rPr spc="-25" dirty="0"/>
              <a:t> </a:t>
            </a:r>
            <a:r>
              <a:rPr spc="-5" dirty="0"/>
              <a:t>Student</a:t>
            </a:r>
            <a:r>
              <a:rPr spc="-120" dirty="0"/>
              <a:t> </a:t>
            </a:r>
            <a:r>
              <a:rPr spc="-5" dirty="0"/>
              <a:t>Assessment)</a:t>
            </a:r>
            <a:r>
              <a:rPr spc="5" dirty="0"/>
              <a:t> </a:t>
            </a:r>
            <a:r>
              <a:rPr dirty="0"/>
              <a:t>2018</a:t>
            </a:r>
            <a:r>
              <a:rPr spc="5" dirty="0"/>
              <a:t> </a:t>
            </a:r>
            <a:r>
              <a:rPr spc="-45" dirty="0"/>
              <a:t>год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75448" y="1676400"/>
            <a:ext cx="8229601" cy="463753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045"/>
              </a:lnSpc>
            </a:pPr>
            <a:fld id="{81D60167-4931-47E6-BA6A-407CBD079E47}" type="slidenum">
              <a:rPr spc="-5" dirty="0"/>
              <a:t>14</a:t>
            </a:fld>
            <a:endParaRPr spc="-5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1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 dirty="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60934" y="976122"/>
          <a:ext cx="11666220" cy="46497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475"/>
                <a:gridCol w="5833745"/>
              </a:tblGrid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50" dirty="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научное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объяснение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явлений;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8312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понимание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особенностей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естественнонаучного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исследования;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6407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интерпретация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данных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использование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научных </a:t>
                      </a:r>
                      <a:r>
                        <a:rPr sz="18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доказательств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для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получения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выводов.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содержания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процедур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8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28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9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2308" y="430148"/>
            <a:ext cx="11075670" cy="5497195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5020945">
              <a:lnSpc>
                <a:spcPct val="100000"/>
              </a:lnSpc>
              <a:spcBef>
                <a:spcPts val="850"/>
              </a:spcBef>
            </a:pP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Контексты</a:t>
            </a:r>
            <a:endParaRPr sz="180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  <a:spcBef>
                <a:spcPts val="745"/>
              </a:spcBef>
            </a:pPr>
            <a:r>
              <a:rPr sz="1800" spc="-10" dirty="0">
                <a:latin typeface="Cambria"/>
                <a:cs typeface="Cambria"/>
              </a:rPr>
              <a:t>Контекстом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можно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назвать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тематическую </a:t>
            </a:r>
            <a:r>
              <a:rPr sz="1800" dirty="0">
                <a:latin typeface="Cambria"/>
                <a:cs typeface="Cambria"/>
              </a:rPr>
              <a:t>область,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к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которой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относится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описанная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задании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проблемная </a:t>
            </a:r>
            <a:r>
              <a:rPr sz="1800" spc="-38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ситуация.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Например,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PISA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эти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ситуации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группируются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по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следующим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контекстам: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mbria"/>
                <a:cs typeface="Cambria"/>
              </a:rPr>
              <a:t>здоровье;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15" dirty="0">
                <a:latin typeface="Cambria"/>
                <a:cs typeface="Cambria"/>
              </a:rPr>
              <a:t>природные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ресурсы;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mbria"/>
                <a:cs typeface="Cambria"/>
              </a:rPr>
              <a:t>окружающая</a:t>
            </a:r>
            <a:r>
              <a:rPr sz="1800" spc="-4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среда;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mbria"/>
                <a:cs typeface="Cambria"/>
              </a:rPr>
              <a:t>опасности</a:t>
            </a:r>
            <a:r>
              <a:rPr sz="1800" spc="-5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риски;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mbria"/>
                <a:cs typeface="Cambria"/>
              </a:rPr>
              <a:t>связь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науки</a:t>
            </a:r>
            <a:r>
              <a:rPr sz="1800" dirty="0">
                <a:latin typeface="Cambria"/>
                <a:cs typeface="Cambria"/>
              </a:rPr>
              <a:t> и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технологий.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1800" spc="-5" dirty="0">
                <a:latin typeface="Cambria"/>
                <a:cs typeface="Cambria"/>
              </a:rPr>
              <a:t>При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этом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каждая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из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ситуаций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может</a:t>
            </a:r>
            <a:r>
              <a:rPr sz="1800" spc="-10" dirty="0">
                <a:latin typeface="Cambria"/>
                <a:cs typeface="Cambria"/>
              </a:rPr>
              <a:t> рассматриваться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на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одном</a:t>
            </a:r>
            <a:r>
              <a:rPr sz="1800" spc="-5" dirty="0">
                <a:latin typeface="Cambria"/>
                <a:cs typeface="Cambria"/>
              </a:rPr>
              <a:t> из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трех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уровней: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mbria"/>
                <a:cs typeface="Cambria"/>
              </a:rPr>
              <a:t>личностном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(связанном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</a:t>
            </a:r>
            <a:r>
              <a:rPr sz="1800" spc="-5" dirty="0">
                <a:latin typeface="Cambria"/>
                <a:cs typeface="Cambria"/>
              </a:rPr>
              <a:t> самим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учащимся,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его </a:t>
            </a:r>
            <a:r>
              <a:rPr sz="1800" spc="-5" dirty="0">
                <a:latin typeface="Cambria"/>
                <a:cs typeface="Cambria"/>
              </a:rPr>
              <a:t>семьей,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друзьями),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5" dirty="0">
                <a:latin typeface="Cambria"/>
                <a:cs typeface="Cambria"/>
              </a:rPr>
              <a:t>местном/национальном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(связанном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проблемами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данной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местности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или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страны)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spc="-10" dirty="0">
                <a:latin typeface="Cambria"/>
                <a:cs typeface="Cambria"/>
              </a:rPr>
              <a:t>глобальном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20" dirty="0">
                <a:latin typeface="Cambria"/>
                <a:cs typeface="Cambria"/>
              </a:rPr>
              <a:t>(когда </a:t>
            </a:r>
            <a:r>
              <a:rPr sz="1800" spc="-10" dirty="0">
                <a:latin typeface="Cambria"/>
                <a:cs typeface="Cambria"/>
              </a:rPr>
              <a:t>рассматриваются</a:t>
            </a:r>
            <a:r>
              <a:rPr sz="1800" spc="-5" dirty="0">
                <a:latin typeface="Cambria"/>
                <a:cs typeface="Cambria"/>
              </a:rPr>
              <a:t> явления,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происходящие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различных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уголках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мира).</a:t>
            </a:r>
            <a:endParaRPr sz="1800">
              <a:latin typeface="Cambria"/>
              <a:cs typeface="Cambria"/>
            </a:endParaRPr>
          </a:p>
          <a:p>
            <a:pPr marL="12700" marR="21590">
              <a:lnSpc>
                <a:spcPts val="3150"/>
              </a:lnSpc>
              <a:spcBef>
                <a:spcPts val="95"/>
              </a:spcBef>
              <a:tabLst>
                <a:tab pos="1396365" algn="l"/>
              </a:tabLst>
            </a:pPr>
            <a:r>
              <a:rPr sz="1800" b="1" spc="-5" dirty="0">
                <a:solidFill>
                  <a:srgbClr val="FF0000"/>
                </a:solidFill>
                <a:latin typeface="Cambria"/>
                <a:cs typeface="Cambria"/>
              </a:rPr>
              <a:t>Например:	</a:t>
            </a:r>
            <a:r>
              <a:rPr sz="1800" spc="-5" dirty="0">
                <a:latin typeface="Cambria"/>
                <a:cs typeface="Cambria"/>
              </a:rPr>
              <a:t>контекст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«связь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науки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технологий»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-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содержательный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тип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знания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«Физические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системы».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На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b="1" spc="-5" dirty="0">
                <a:latin typeface="Cambria"/>
                <a:cs typeface="Cambria"/>
              </a:rPr>
              <a:t>личностном</a:t>
            </a:r>
            <a:r>
              <a:rPr sz="1800" b="1" spc="10" dirty="0">
                <a:latin typeface="Cambria"/>
                <a:cs typeface="Cambria"/>
              </a:rPr>
              <a:t> </a:t>
            </a:r>
            <a:r>
              <a:rPr sz="1800" b="1" spc="-5" dirty="0">
                <a:latin typeface="Cambria"/>
                <a:cs typeface="Cambria"/>
              </a:rPr>
              <a:t>уровне</a:t>
            </a:r>
            <a:r>
              <a:rPr sz="1800" b="1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ситуация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может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быть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связана</a:t>
            </a:r>
            <a:r>
              <a:rPr sz="1800" dirty="0">
                <a:latin typeface="Cambria"/>
                <a:cs typeface="Cambria"/>
              </a:rPr>
              <a:t> с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работой</a:t>
            </a:r>
            <a:r>
              <a:rPr sz="1800" spc="-5" dirty="0">
                <a:latin typeface="Cambria"/>
                <a:cs typeface="Cambria"/>
              </a:rPr>
              <a:t> бытовых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электрических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приборов.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ts val="1895"/>
              </a:lnSpc>
            </a:pPr>
            <a:r>
              <a:rPr sz="1800" dirty="0">
                <a:latin typeface="Cambria"/>
                <a:cs typeface="Cambria"/>
              </a:rPr>
              <a:t>На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b="1" spc="-5" dirty="0">
                <a:latin typeface="Cambria"/>
                <a:cs typeface="Cambria"/>
              </a:rPr>
              <a:t>местном/национальном</a:t>
            </a:r>
            <a:r>
              <a:rPr sz="1800" b="1" spc="20" dirty="0">
                <a:latin typeface="Cambria"/>
                <a:cs typeface="Cambria"/>
              </a:rPr>
              <a:t> </a:t>
            </a:r>
            <a:r>
              <a:rPr sz="1800" b="1" spc="-5" dirty="0">
                <a:latin typeface="Cambria"/>
                <a:cs typeface="Cambria"/>
              </a:rPr>
              <a:t>уровне</a:t>
            </a:r>
            <a:r>
              <a:rPr sz="1800" b="1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 </a:t>
            </a:r>
            <a:r>
              <a:rPr sz="1800" spc="-10" dirty="0">
                <a:latin typeface="Cambria"/>
                <a:cs typeface="Cambria"/>
              </a:rPr>
              <a:t>работой</a:t>
            </a:r>
            <a:r>
              <a:rPr sz="1800" spc="-5" dirty="0">
                <a:latin typeface="Cambria"/>
                <a:cs typeface="Cambria"/>
              </a:rPr>
              <a:t> ветряного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электрогенератора,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используемого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5" dirty="0">
                <a:latin typeface="Cambria"/>
                <a:cs typeface="Cambria"/>
              </a:rPr>
              <a:t>для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обеспечения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энергией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небольшого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поселения.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mbria"/>
                <a:cs typeface="Cambria"/>
              </a:rPr>
              <a:t>На </a:t>
            </a:r>
            <a:r>
              <a:rPr sz="1800" b="1" spc="-20" dirty="0">
                <a:latin typeface="Cambria"/>
                <a:cs typeface="Cambria"/>
              </a:rPr>
              <a:t>глобальном</a:t>
            </a:r>
            <a:r>
              <a:rPr sz="1800" b="1" spc="35" dirty="0">
                <a:latin typeface="Cambria"/>
                <a:cs typeface="Cambria"/>
              </a:rPr>
              <a:t> </a:t>
            </a:r>
            <a:r>
              <a:rPr sz="1800" b="1" spc="-5" dirty="0">
                <a:latin typeface="Cambria"/>
                <a:cs typeface="Cambria"/>
              </a:rPr>
              <a:t>уровне</a:t>
            </a:r>
            <a:r>
              <a:rPr sz="1800" b="1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с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использованием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 </a:t>
            </a:r>
            <a:r>
              <a:rPr sz="1800" spc="-5" dirty="0">
                <a:latin typeface="Cambria"/>
                <a:cs typeface="Cambria"/>
              </a:rPr>
              <a:t>целом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возобновляемых</a:t>
            </a:r>
            <a:r>
              <a:rPr sz="1800" dirty="0">
                <a:latin typeface="Cambria"/>
                <a:cs typeface="Cambria"/>
              </a:rPr>
              <a:t> и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не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возобновляемых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источников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mbria"/>
                <a:cs typeface="Cambria"/>
              </a:rPr>
              <a:t>энергии.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60934" y="976122"/>
          <a:ext cx="11666220" cy="56906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475"/>
                <a:gridCol w="2371725"/>
                <a:gridCol w="3462020"/>
              </a:tblGrid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научное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объяснение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явлений;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8312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понимание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особенностей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естественнонаучного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исследования;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6407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интерпретация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данных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использование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научных </a:t>
                      </a:r>
                      <a:r>
                        <a:rPr sz="18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доказательств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для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получения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выводов.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6809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содержания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процедур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8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личностный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национальный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глобальный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6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здоровье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природные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ресурсы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окружающая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среда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опасности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риски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связь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науки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технологий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1129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0468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2036" y="543621"/>
            <a:ext cx="10267315" cy="473075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4121785">
              <a:lnSpc>
                <a:spcPct val="100000"/>
              </a:lnSpc>
              <a:spcBef>
                <a:spcPts val="844"/>
              </a:spcBef>
            </a:pP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Познавательные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уровни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sz="1800" spc="-25" dirty="0">
                <a:latin typeface="Cambria"/>
                <a:cs typeface="Cambria"/>
              </a:rPr>
              <a:t>Трудность</a:t>
            </a:r>
            <a:r>
              <a:rPr sz="1800" spc="-5" dirty="0">
                <a:latin typeface="Cambria"/>
                <a:cs typeface="Cambria"/>
              </a:rPr>
              <a:t> любого задания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–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это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сочетание </a:t>
            </a:r>
            <a:r>
              <a:rPr sz="1800" dirty="0">
                <a:latin typeface="Cambria"/>
                <a:cs typeface="Cambria"/>
              </a:rPr>
              <a:t>его</a:t>
            </a:r>
            <a:r>
              <a:rPr sz="1800" spc="-5" dirty="0">
                <a:latin typeface="Cambria"/>
                <a:cs typeface="Cambria"/>
              </a:rPr>
              <a:t> собственной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интеллектуальной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сложности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35" dirty="0">
                <a:latin typeface="Cambria"/>
                <a:cs typeface="Cambria"/>
              </a:rPr>
              <a:t>(т.е.</a:t>
            </a:r>
            <a:endParaRPr sz="1800">
              <a:latin typeface="Cambria"/>
              <a:cs typeface="Cambria"/>
            </a:endParaRPr>
          </a:p>
          <a:p>
            <a:pPr marL="12700" marR="28575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сложности</a:t>
            </a:r>
            <a:r>
              <a:rPr sz="1800" spc="-2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требуемых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мыслительных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процедур)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объема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знаний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умений,</a:t>
            </a:r>
            <a:r>
              <a:rPr sz="1800" spc="4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необходимых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10" dirty="0">
                <a:latin typeface="Cambria"/>
                <a:cs typeface="Cambria"/>
              </a:rPr>
              <a:t>для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его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выполнения.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1800" spc="-5" dirty="0">
                <a:latin typeface="Cambria"/>
                <a:cs typeface="Cambria"/>
              </a:rPr>
              <a:t>Выделяются</a:t>
            </a:r>
            <a:r>
              <a:rPr sz="1800" spc="-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следующие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познавательные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уровни: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dirty="0">
                <a:latin typeface="Cambria"/>
                <a:cs typeface="Cambria"/>
              </a:rPr>
              <a:t>Низкий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Cambria"/>
                <a:cs typeface="Cambria"/>
              </a:rPr>
              <a:t>Выполнять </a:t>
            </a:r>
            <a:r>
              <a:rPr sz="1800" spc="-10" dirty="0">
                <a:latin typeface="Cambria"/>
                <a:cs typeface="Cambria"/>
              </a:rPr>
              <a:t>одношаговую</a:t>
            </a:r>
            <a:r>
              <a:rPr sz="1800" spc="-25" dirty="0">
                <a:latin typeface="Cambria"/>
                <a:cs typeface="Cambria"/>
              </a:rPr>
              <a:t> </a:t>
            </a:r>
            <a:r>
              <a:rPr sz="1800" spc="-20" dirty="0">
                <a:latin typeface="Cambria"/>
                <a:cs typeface="Cambria"/>
              </a:rPr>
              <a:t>процедуру,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например,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распознавать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факты,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термины,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принципы</a:t>
            </a:r>
            <a:r>
              <a:rPr sz="1800" spc="4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или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понятия,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найти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единственную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25" dirty="0">
                <a:latin typeface="Cambria"/>
                <a:cs typeface="Cambria"/>
              </a:rPr>
              <a:t>точку,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содержащую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информацию,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на </a:t>
            </a:r>
            <a:r>
              <a:rPr sz="1800" spc="-10" dirty="0">
                <a:latin typeface="Cambria"/>
                <a:cs typeface="Cambria"/>
              </a:rPr>
              <a:t>графике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таблице.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dirty="0">
                <a:latin typeface="Cambria"/>
                <a:cs typeface="Cambria"/>
              </a:rPr>
              <a:t>Средний</a:t>
            </a:r>
            <a:endParaRPr sz="1800">
              <a:latin typeface="Cambria"/>
              <a:cs typeface="Cambria"/>
            </a:endParaRPr>
          </a:p>
          <a:p>
            <a:pPr marL="12700" marR="6985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Использовать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применять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понятийное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знание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10" dirty="0">
                <a:latin typeface="Cambria"/>
                <a:cs typeface="Cambria"/>
              </a:rPr>
              <a:t>для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описания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или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объяснение явлений,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выбирать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соответствующие</a:t>
            </a:r>
            <a:r>
              <a:rPr sz="1800" spc="-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процедуры,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предполагающие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два </a:t>
            </a:r>
            <a:r>
              <a:rPr sz="1800" dirty="0">
                <a:latin typeface="Cambria"/>
                <a:cs typeface="Cambria"/>
              </a:rPr>
              <a:t>шага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более,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интерпретировать</a:t>
            </a:r>
            <a:r>
              <a:rPr sz="1800" spc="3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или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использовать простые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наборы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данных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в </a:t>
            </a:r>
            <a:r>
              <a:rPr sz="1800" spc="-5" dirty="0">
                <a:latin typeface="Cambria"/>
                <a:cs typeface="Cambria"/>
              </a:rPr>
              <a:t>виде таблиц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графиков.</a:t>
            </a:r>
            <a:endParaRPr sz="180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spc="-5" dirty="0">
                <a:latin typeface="Cambria"/>
                <a:cs typeface="Cambria"/>
              </a:rPr>
              <a:t>Высокий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mbria"/>
                <a:cs typeface="Cambria"/>
              </a:rPr>
              <a:t>Анализировать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сложную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информацию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данные,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обобщать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2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оценивать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доказательства,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ambria"/>
                <a:cs typeface="Cambria"/>
              </a:rPr>
              <a:t>обосновывать,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формулировать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выводы,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учитывая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разные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источники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информации,</a:t>
            </a:r>
            <a:r>
              <a:rPr sz="1800" spc="4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разрабатывать</a:t>
            </a:r>
            <a:endParaRPr sz="18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mbria"/>
                <a:cs typeface="Cambria"/>
              </a:rPr>
              <a:t>план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или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последовательность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шагов,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ведущих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к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решению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проблемы.</a:t>
            </a:r>
            <a:endParaRPr sz="1800">
              <a:latin typeface="Cambria"/>
              <a:cs typeface="Cambria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60934" y="976122"/>
          <a:ext cx="11666220" cy="55854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475"/>
                <a:gridCol w="2371725"/>
                <a:gridCol w="3462020"/>
              </a:tblGrid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научное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объяснение</a:t>
                      </a:r>
                      <a:r>
                        <a:rPr sz="1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явлений;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8312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понимание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особенностей</a:t>
                      </a:r>
                      <a:r>
                        <a:rPr sz="1800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естественнонаучного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исследования;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marR="640715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интерпретация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данных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использование</a:t>
                      </a:r>
                      <a:r>
                        <a:rPr sz="1800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научных </a:t>
                      </a:r>
                      <a:r>
                        <a:rPr sz="18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доказательств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для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получения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выводов.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6809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0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содержания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знание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процедур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768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77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0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личностный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национальный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глобальный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6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здоровье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природные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ресурсы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окружающая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среда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опасности</a:t>
                      </a:r>
                      <a:r>
                        <a:rPr sz="18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риски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связь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науки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технологий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464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7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Низкий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Средний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32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Высокий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50520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68994" y="5668162"/>
            <a:ext cx="335787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Microsoft Sans Serif"/>
                <a:cs typeface="Microsoft Sans Serif"/>
              </a:rPr>
              <a:t>Международные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исследования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56014" y="2929839"/>
            <a:ext cx="238823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Microsoft Sans Serif"/>
                <a:cs typeface="Microsoft Sans Serif"/>
              </a:rPr>
              <a:t>Национальные</a:t>
            </a:r>
            <a:endParaRPr sz="18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исследования</a:t>
            </a:r>
            <a:endParaRPr sz="18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800" spc="-25" dirty="0">
                <a:latin typeface="Microsoft Sans Serif"/>
                <a:cs typeface="Microsoft Sans Serif"/>
              </a:rPr>
              <a:t>качества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образования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3742" y="3083179"/>
            <a:ext cx="244538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9690" algn="ctr">
              <a:lnSpc>
                <a:spcPct val="100000"/>
              </a:lnSpc>
              <a:spcBef>
                <a:spcPts val="105"/>
              </a:spcBef>
            </a:pPr>
            <a:r>
              <a:rPr sz="2000" spc="-25" dirty="0">
                <a:latin typeface="Microsoft Sans Serif"/>
                <a:cs typeface="Microsoft Sans Serif"/>
              </a:rPr>
              <a:t>Государственная</a:t>
            </a:r>
            <a:endParaRPr sz="2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2000" spc="-20" dirty="0">
                <a:latin typeface="Microsoft Sans Serif"/>
                <a:cs typeface="Microsoft Sans Serif"/>
              </a:rPr>
              <a:t>итоговая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15" dirty="0">
                <a:latin typeface="Microsoft Sans Serif"/>
                <a:cs typeface="Microsoft Sans Serif"/>
              </a:rPr>
              <a:t>аттестация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6206" y="5456021"/>
            <a:ext cx="252730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8419" algn="ctr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latin typeface="Microsoft Sans Serif"/>
                <a:cs typeface="Microsoft Sans Serif"/>
              </a:rPr>
              <a:t>Всероссийские</a:t>
            </a:r>
            <a:endParaRPr sz="20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15" dirty="0">
                <a:latin typeface="Microsoft Sans Serif"/>
                <a:cs typeface="Microsoft Sans Serif"/>
              </a:rPr>
              <a:t>проверочные</a:t>
            </a:r>
            <a:r>
              <a:rPr sz="2000" spc="-40" dirty="0">
                <a:latin typeface="Microsoft Sans Serif"/>
                <a:cs typeface="Microsoft Sans Serif"/>
              </a:rPr>
              <a:t> </a:t>
            </a:r>
            <a:r>
              <a:rPr sz="2000" spc="-10" dirty="0">
                <a:latin typeface="Microsoft Sans Serif"/>
                <a:cs typeface="Microsoft Sans Serif"/>
              </a:rPr>
              <a:t>работы</a:t>
            </a:r>
            <a:endParaRPr sz="20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00450" y="1309192"/>
            <a:ext cx="431292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00" b="1" spc="-15" baseline="1984" dirty="0">
                <a:solidFill>
                  <a:srgbClr val="FF0000"/>
                </a:solidFill>
                <a:latin typeface="Arial"/>
                <a:cs typeface="Arial"/>
              </a:rPr>
              <a:t>НОВОЕ!</a:t>
            </a:r>
            <a:r>
              <a:rPr sz="2100" b="1" spc="577" baseline="198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Общероссийская</a:t>
            </a:r>
            <a:r>
              <a:rPr sz="1400" spc="-15" dirty="0">
                <a:latin typeface="Microsoft Sans Serif"/>
                <a:cs typeface="Microsoft Sans Serif"/>
              </a:rPr>
              <a:t> оценка по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модели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PISA*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333553" y="1599057"/>
            <a:ext cx="5450840" cy="4537710"/>
            <a:chOff x="3333553" y="1599057"/>
            <a:chExt cx="5450840" cy="45377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33553" y="1600525"/>
              <a:ext cx="5450583" cy="45358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19827" y="1599057"/>
              <a:ext cx="1971675" cy="175260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3655821" y="3157854"/>
            <a:ext cx="71888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455" dirty="0" smtClean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lang="ru-RU" sz="2400" b="1" spc="-455" dirty="0" smtClean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2400" b="1" spc="-37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lang="ru-RU" sz="2400" b="1" spc="-37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50" dirty="0" smtClean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21658" y="5495340"/>
            <a:ext cx="678942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420" dirty="0" smtClean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lang="ru-RU" sz="2400" b="1" spc="-42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450" dirty="0" smtClean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lang="ru-RU" sz="2400" b="1" spc="-45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415" dirty="0" smtClean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853552" y="3220669"/>
            <a:ext cx="833247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420" dirty="0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lang="ru-RU" sz="2400" b="1" spc="-42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37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lang="ru-RU" sz="2400" b="1" spc="-37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80" dirty="0" smtClean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lang="ru-RU" sz="2400" b="1" spc="-28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20" dirty="0" smtClean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479030" y="5455107"/>
            <a:ext cx="5981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25" dirty="0" smtClean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lang="ru-RU" sz="2400" b="1" spc="-325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325" dirty="0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84346" y="550290"/>
            <a:ext cx="55029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10" dirty="0">
                <a:solidFill>
                  <a:srgbClr val="001F5F"/>
                </a:solidFill>
                <a:latin typeface="Cambria"/>
                <a:cs typeface="Cambria"/>
              </a:rPr>
              <a:t>ЕДИНАЯ</a:t>
            </a:r>
            <a:r>
              <a:rPr sz="32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mbria"/>
                <a:cs typeface="Cambria"/>
              </a:rPr>
              <a:t>СИСТЕМА</a:t>
            </a:r>
            <a:r>
              <a:rPr sz="32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3200" b="1" spc="-5" dirty="0">
                <a:solidFill>
                  <a:srgbClr val="001F5F"/>
                </a:solidFill>
                <a:latin typeface="Cambria"/>
                <a:cs typeface="Cambria"/>
              </a:rPr>
              <a:t>ОЦЕНКИ:</a:t>
            </a:r>
            <a:endParaRPr sz="3200" dirty="0">
              <a:latin typeface="Cambria"/>
              <a:cs typeface="Cambri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556557" y="3868469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420" dirty="0" smtClean="0">
                <a:solidFill>
                  <a:srgbClr val="FFFFFF"/>
                </a:solidFill>
                <a:latin typeface="Arial"/>
                <a:cs typeface="Arial"/>
              </a:rPr>
              <a:t>С  О  </a:t>
            </a:r>
            <a:r>
              <a:rPr lang="ru-RU" sz="2800" b="1" spc="-280" dirty="0" smtClean="0">
                <a:solidFill>
                  <a:srgbClr val="FFFFFF"/>
                </a:solidFill>
                <a:latin typeface="Arial"/>
                <a:cs typeface="Arial"/>
              </a:rPr>
              <a:t>К </a:t>
            </a:r>
            <a:r>
              <a:rPr lang="ru-RU" sz="2800" b="1" spc="-52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endParaRPr lang="ru-RU" sz="28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8807" y="507045"/>
            <a:ext cx="10135235" cy="131318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4346575">
              <a:lnSpc>
                <a:spcPct val="100000"/>
              </a:lnSpc>
              <a:spcBef>
                <a:spcPts val="844"/>
              </a:spcBef>
            </a:pP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Тип</a:t>
            </a:r>
            <a:r>
              <a:rPr sz="1800" b="1" spc="-3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вопроса</a:t>
            </a:r>
            <a:endParaRPr sz="1800" dirty="0">
              <a:latin typeface="Cambria"/>
              <a:cs typeface="Cambria"/>
            </a:endParaRPr>
          </a:p>
          <a:p>
            <a:pPr marL="12700" marR="5080">
              <a:lnSpc>
                <a:spcPct val="100000"/>
              </a:lnSpc>
              <a:spcBef>
                <a:spcPts val="750"/>
              </a:spcBef>
            </a:pPr>
            <a:r>
              <a:rPr sz="1800" dirty="0">
                <a:latin typeface="Cambria"/>
                <a:cs typeface="Cambria"/>
              </a:rPr>
              <a:t>В </a:t>
            </a:r>
            <a:r>
              <a:rPr sz="1800" spc="-5" dirty="0">
                <a:latin typeface="Cambria"/>
                <a:cs typeface="Cambria"/>
              </a:rPr>
              <a:t>целом</a:t>
            </a:r>
            <a:r>
              <a:rPr sz="1800" dirty="0">
                <a:latin typeface="Cambria"/>
                <a:cs typeface="Cambria"/>
              </a:rPr>
              <a:t> в</a:t>
            </a:r>
            <a:r>
              <a:rPr sz="1800" spc="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заданиях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используется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традиционный</a:t>
            </a:r>
            <a:r>
              <a:rPr sz="1800" spc="3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набор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форматов,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который </a:t>
            </a:r>
            <a:r>
              <a:rPr sz="1800" spc="-5" dirty="0">
                <a:latin typeface="Cambria"/>
                <a:cs typeface="Cambria"/>
              </a:rPr>
              <a:t>во многом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повторяет </a:t>
            </a:r>
            <a:r>
              <a:rPr sz="1800" spc="-380" dirty="0">
                <a:latin typeface="Cambria"/>
                <a:cs typeface="Cambria"/>
              </a:rPr>
              <a:t> </a:t>
            </a:r>
            <a:r>
              <a:rPr sz="1800" spc="-5" dirty="0" err="1">
                <a:latin typeface="Cambria"/>
                <a:cs typeface="Cambria"/>
              </a:rPr>
              <a:t>форматы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5" dirty="0" smtClean="0">
                <a:latin typeface="Cambria"/>
                <a:cs typeface="Cambria"/>
              </a:rPr>
              <a:t>PISA</a:t>
            </a:r>
            <a:r>
              <a:rPr sz="1800" spc="-10" dirty="0" smtClean="0">
                <a:latin typeface="Cambria"/>
                <a:cs typeface="Cambria"/>
              </a:rPr>
              <a:t>,</a:t>
            </a:r>
            <a:r>
              <a:rPr sz="1800" spc="25" dirty="0" smtClean="0">
                <a:latin typeface="Cambria"/>
                <a:cs typeface="Cambria"/>
              </a:rPr>
              <a:t> </a:t>
            </a:r>
            <a:r>
              <a:rPr sz="1800" dirty="0">
                <a:latin typeface="Cambria"/>
                <a:cs typeface="Cambria"/>
              </a:rPr>
              <a:t>за</a:t>
            </a:r>
            <a:r>
              <a:rPr sz="1800" spc="-5" dirty="0">
                <a:latin typeface="Cambria"/>
                <a:cs typeface="Cambria"/>
              </a:rPr>
              <a:t> исключением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так называемых</a:t>
            </a:r>
            <a:r>
              <a:rPr sz="1800" spc="2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интерактивных</a:t>
            </a:r>
            <a:r>
              <a:rPr sz="1800" spc="5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заданий, 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разработка</a:t>
            </a:r>
            <a:r>
              <a:rPr sz="1800" spc="-5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которых</a:t>
            </a:r>
            <a:r>
              <a:rPr sz="1800" dirty="0">
                <a:latin typeface="Cambria"/>
                <a:cs typeface="Cambria"/>
              </a:rPr>
              <a:t> </a:t>
            </a:r>
            <a:r>
              <a:rPr sz="1800" spc="-10" dirty="0">
                <a:latin typeface="Cambria"/>
                <a:cs typeface="Cambria"/>
              </a:rPr>
              <a:t>требует</a:t>
            </a:r>
            <a:r>
              <a:rPr sz="1800" spc="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очень</a:t>
            </a:r>
            <a:r>
              <a:rPr sz="1800" spc="-1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серьезного</a:t>
            </a:r>
            <a:r>
              <a:rPr sz="1800" spc="-10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технологического</a:t>
            </a:r>
            <a:r>
              <a:rPr sz="1800" spc="5" dirty="0">
                <a:latin typeface="Cambria"/>
                <a:cs typeface="Cambria"/>
              </a:rPr>
              <a:t> </a:t>
            </a:r>
            <a:r>
              <a:rPr sz="1800" spc="-5" dirty="0">
                <a:latin typeface="Cambria"/>
                <a:cs typeface="Cambria"/>
              </a:rPr>
              <a:t>обеспечения</a:t>
            </a:r>
            <a:endParaRPr sz="1800" dirty="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83463" y="1951227"/>
          <a:ext cx="10435587" cy="4044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78529"/>
                <a:gridCol w="3478529"/>
                <a:gridCol w="3478529"/>
              </a:tblGrid>
              <a:tr h="553847">
                <a:tc>
                  <a:txBody>
                    <a:bodyPr/>
                    <a:lstStyle/>
                    <a:p>
                      <a:pPr marL="90741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Формат</a:t>
                      </a:r>
                      <a:r>
                        <a:rPr sz="1800" b="1" spc="-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заданий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PISA-2018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Мониторинг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ЕНГ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471C4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91440" marR="19812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С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выбором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одного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правильного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ответа,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включая перетаскивание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объектов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30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45%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91440" marR="114744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С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выбором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нескольких </a:t>
                      </a:r>
                      <a:r>
                        <a:rPr sz="18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правильных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ответов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(множественный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выбор)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15%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</a:tr>
              <a:tr h="55384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С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развернутым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5" dirty="0">
                          <a:latin typeface="Calibri"/>
                          <a:cs typeface="Calibri"/>
                        </a:rPr>
                        <a:t>ответом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27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40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</a:tr>
              <a:tr h="55397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Интерактивные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задания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3%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BF5"/>
                    </a:solidFill>
                  </a:tcPr>
                </a:tc>
              </a:tr>
              <a:tr h="55380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15" dirty="0">
                          <a:latin typeface="Calibri"/>
                          <a:cs typeface="Calibri"/>
                        </a:rPr>
                        <a:t>Итого: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100%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8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%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7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FD4EA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360934" y="976122"/>
          <a:ext cx="11666220" cy="56205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32475"/>
                <a:gridCol w="2371725"/>
                <a:gridCol w="3462020"/>
              </a:tblGrid>
              <a:tr h="14020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5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научное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объяснение</a:t>
                      </a:r>
                      <a:r>
                        <a:rPr sz="16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явлений;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понимание</a:t>
                      </a:r>
                      <a:r>
                        <a:rPr sz="16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особенностей</a:t>
                      </a:r>
                      <a:r>
                        <a:rPr sz="1600" spc="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естественнонаучного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исследования;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marR="1188720" indent="-287020">
                        <a:lnSpc>
                          <a:spcPct val="114999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интерпретация</a:t>
                      </a:r>
                      <a:r>
                        <a:rPr sz="16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данных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 использование</a:t>
                      </a:r>
                      <a:r>
                        <a:rPr sz="16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научных </a:t>
                      </a:r>
                      <a:r>
                        <a:rPr sz="1600" spc="-3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доказательств для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получения</a:t>
                      </a:r>
                      <a:r>
                        <a:rPr sz="1600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выводов.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680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8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18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87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знание</a:t>
                      </a:r>
                      <a:r>
                        <a:rPr sz="16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содержания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знание</a:t>
                      </a:r>
                      <a:r>
                        <a:rPr sz="16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процедур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11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4020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личностный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национальный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15" dirty="0">
                          <a:latin typeface="Calibri"/>
                          <a:cs typeface="Calibri"/>
                        </a:rPr>
                        <a:t>глобальный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60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здоровье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природные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ресурсы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окружающая</a:t>
                      </a:r>
                      <a:r>
                        <a:rPr sz="16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среда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опасности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и риски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6235" indent="-287655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Microsoft Sans Serif"/>
                        <a:buChar char="•"/>
                        <a:tabLst>
                          <a:tab pos="356235" algn="l"/>
                          <a:tab pos="356870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связь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науки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и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технологий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412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1800" b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Низкий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Средний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Высокий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412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8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18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6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открытый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частично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открытый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55600" indent="-287020">
                        <a:lnSpc>
                          <a:spcPct val="100000"/>
                        </a:lnSpc>
                        <a:spcBef>
                          <a:spcPts val="285"/>
                        </a:spcBef>
                        <a:buFont typeface="Microsoft Sans Serif"/>
                        <a:buChar char="•"/>
                        <a:tabLst>
                          <a:tab pos="355600" algn="l"/>
                          <a:tab pos="356235" algn="l"/>
                        </a:tabLst>
                      </a:pPr>
                      <a:r>
                        <a:rPr sz="1600" spc="-5" dirty="0">
                          <a:latin typeface="Calibri"/>
                          <a:cs typeface="Calibri"/>
                        </a:rPr>
                        <a:t>закрытый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spc="-10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1800" b="1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единица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288" y="553230"/>
            <a:ext cx="12174220" cy="6304915"/>
            <a:chOff x="18288" y="553230"/>
            <a:chExt cx="12174220" cy="63049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44467" y="1086612"/>
              <a:ext cx="7056120" cy="24033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40302" y="1281303"/>
              <a:ext cx="6467094" cy="181584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94966" y="895731"/>
              <a:ext cx="3557009" cy="3354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0124" y="3070859"/>
              <a:ext cx="6246876" cy="378714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5907" y="3265982"/>
              <a:ext cx="5657850" cy="330517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53328" y="3070860"/>
              <a:ext cx="6138672" cy="330250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248399" y="3265982"/>
              <a:ext cx="5676900" cy="2714625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288" y="553230"/>
            <a:ext cx="12174220" cy="6304915"/>
            <a:chOff x="18288" y="553230"/>
            <a:chExt cx="12174220" cy="63049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44467" y="1086612"/>
              <a:ext cx="7056120" cy="24033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40302" y="1281303"/>
              <a:ext cx="6467094" cy="181584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0124" y="3070859"/>
              <a:ext cx="6246876" cy="378714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5907" y="3265982"/>
              <a:ext cx="5657850" cy="330517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21323" y="3070860"/>
              <a:ext cx="6170676" cy="307390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16777" y="3265982"/>
              <a:ext cx="5753100" cy="248602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394966" y="895731"/>
              <a:ext cx="3557009" cy="335407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288" y="553230"/>
            <a:ext cx="3781425" cy="2900680"/>
            <a:chOff x="18288" y="553230"/>
            <a:chExt cx="3781425" cy="290068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5372100" y="3044951"/>
            <a:ext cx="6819900" cy="3455035"/>
            <a:chOff x="5372100" y="3044951"/>
            <a:chExt cx="6819900" cy="3455035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72100" y="3044951"/>
              <a:ext cx="6819900" cy="34549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68061" y="3240366"/>
              <a:ext cx="6270625" cy="286651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120395" y="895730"/>
            <a:ext cx="10680700" cy="5962650"/>
            <a:chOff x="120395" y="895730"/>
            <a:chExt cx="10680700" cy="5962650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94966" y="895730"/>
              <a:ext cx="3557009" cy="33540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44467" y="1086611"/>
              <a:ext cx="7056120" cy="24033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40301" y="1281302"/>
              <a:ext cx="6467094" cy="181584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395" y="3044951"/>
              <a:ext cx="5422392" cy="381304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5302" y="3240302"/>
              <a:ext cx="4833874" cy="3518535"/>
            </a:xfrm>
            <a:prstGeom prst="rect">
              <a:avLst/>
            </a:prstGeom>
          </p:spPr>
        </p:pic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288" y="553230"/>
            <a:ext cx="3781425" cy="2900680"/>
            <a:chOff x="18288" y="553230"/>
            <a:chExt cx="3781425" cy="290068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120395" y="895730"/>
            <a:ext cx="12071985" cy="5962650"/>
            <a:chOff x="120395" y="895730"/>
            <a:chExt cx="12071985" cy="596265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94966" y="895730"/>
              <a:ext cx="3557009" cy="33540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44467" y="1086611"/>
              <a:ext cx="7056120" cy="240334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40301" y="1281302"/>
              <a:ext cx="6467094" cy="181584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87695" y="3044951"/>
              <a:ext cx="7004304" cy="275844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83022" y="3240277"/>
              <a:ext cx="6576822" cy="216992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395" y="3044951"/>
              <a:ext cx="5422392" cy="381304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5302" y="3240302"/>
              <a:ext cx="4833874" cy="3518535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553230"/>
            <a:ext cx="12192000" cy="6304915"/>
            <a:chOff x="0" y="553230"/>
            <a:chExt cx="12192000" cy="63049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7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44468" y="1086612"/>
              <a:ext cx="7056120" cy="24033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40301" y="1281303"/>
              <a:ext cx="6467094" cy="181584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94966" y="895731"/>
              <a:ext cx="3557009" cy="3354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3102862"/>
              <a:ext cx="6315456" cy="375513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880" y="3298317"/>
              <a:ext cx="5762625" cy="33528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40551" y="3102863"/>
              <a:ext cx="6251447" cy="325526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36385" y="3298367"/>
              <a:ext cx="5847715" cy="2667000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0" y="6315340"/>
            <a:ext cx="5136515" cy="54265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553230"/>
            <a:ext cx="12192000" cy="6304915"/>
            <a:chOff x="0" y="553230"/>
            <a:chExt cx="12192000" cy="63049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7" y="553230"/>
              <a:ext cx="3781043" cy="290013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880" y="712724"/>
              <a:ext cx="3269107" cy="238442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44468" y="1086612"/>
              <a:ext cx="7056120" cy="24033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40301" y="1281303"/>
              <a:ext cx="6467094" cy="181584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94966" y="895731"/>
              <a:ext cx="3557009" cy="3354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3102862"/>
              <a:ext cx="6315456" cy="375513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880" y="3298317"/>
              <a:ext cx="5762625" cy="33528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814059" y="3102864"/>
              <a:ext cx="6377940" cy="261366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08877" y="3298317"/>
              <a:ext cx="6013323" cy="2024761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109470" y="2616073"/>
          <a:ext cx="8168640" cy="36076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83685"/>
                <a:gridCol w="4084955"/>
              </a:tblGrid>
              <a:tr h="5353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Научное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объяснение</a:t>
                      </a:r>
                      <a:r>
                        <a:rPr sz="20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явлений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08585">
                        <a:lnSpc>
                          <a:spcPts val="2760"/>
                        </a:lnSpc>
                        <a:spcBef>
                          <a:spcPts val="135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Знание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 процедур,</a:t>
                      </a:r>
                      <a:r>
                        <a:rPr sz="20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относящихся</a:t>
                      </a:r>
                      <a:r>
                        <a:rPr sz="20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25" dirty="0">
                          <a:latin typeface="Microsoft Sans Serif"/>
                          <a:cs typeface="Microsoft Sans Serif"/>
                        </a:rPr>
                        <a:t>к </a:t>
                      </a:r>
                      <a:r>
                        <a:rPr sz="2000" spc="-5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30" dirty="0">
                          <a:latin typeface="Microsoft Sans Serif"/>
                          <a:cs typeface="Microsoft Sans Serif"/>
                        </a:rPr>
                        <a:t>физическим</a:t>
                      </a:r>
                      <a:r>
                        <a:rPr sz="2000" spc="-4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2000" spc="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25" dirty="0">
                          <a:latin typeface="Microsoft Sans Serif"/>
                          <a:cs typeface="Microsoft Sans Serif"/>
                        </a:rPr>
                        <a:t>живым</a:t>
                      </a:r>
                      <a:r>
                        <a:rPr sz="20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системам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Личностный/Здоровье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Средний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Открытый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7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2000" spc="-40" dirty="0">
                          <a:latin typeface="Microsoft Sans Serif"/>
                          <a:cs typeface="Microsoft Sans Serif"/>
                        </a:rPr>
                        <a:t>Диффузия.</a:t>
                      </a:r>
                      <a:r>
                        <a:rPr sz="20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Броуновское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движение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3540" y="891285"/>
            <a:ext cx="1134237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b="1" spc="-305" dirty="0">
                <a:latin typeface="Arial"/>
                <a:cs typeface="Arial"/>
              </a:rPr>
              <a:t>Задание </a:t>
            </a:r>
            <a:r>
              <a:rPr b="1" spc="-130" dirty="0">
                <a:latin typeface="Arial"/>
                <a:cs typeface="Arial"/>
              </a:rPr>
              <a:t>1. </a:t>
            </a:r>
            <a:r>
              <a:rPr spc="-229" dirty="0"/>
              <a:t>Табачный </a:t>
            </a:r>
            <a:r>
              <a:rPr spc="-210" dirty="0"/>
              <a:t>дым </a:t>
            </a:r>
            <a:r>
              <a:rPr spc="-165" dirty="0"/>
              <a:t>содержит </a:t>
            </a:r>
            <a:r>
              <a:rPr spc="-185" dirty="0"/>
              <a:t>много </a:t>
            </a:r>
            <a:r>
              <a:rPr spc="-180" dirty="0"/>
              <a:t>вредных </a:t>
            </a:r>
            <a:r>
              <a:rPr spc="-170" dirty="0"/>
              <a:t>веществ. </a:t>
            </a:r>
            <a:r>
              <a:rPr spc="-195" dirty="0"/>
              <a:t>Наиболее опасные </a:t>
            </a:r>
            <a:r>
              <a:rPr spc="-170" dirty="0"/>
              <a:t>из </a:t>
            </a:r>
            <a:r>
              <a:rPr spc="-195" dirty="0"/>
              <a:t>них </a:t>
            </a:r>
            <a:r>
              <a:rPr spc="-185" dirty="0"/>
              <a:t>– </a:t>
            </a:r>
            <a:r>
              <a:rPr spc="-160" dirty="0"/>
              <a:t>смола, </a:t>
            </a:r>
            <a:r>
              <a:rPr spc="-155" dirty="0"/>
              <a:t> </a:t>
            </a:r>
            <a:r>
              <a:rPr spc="-185" dirty="0"/>
              <a:t>никотин</a:t>
            </a:r>
            <a:r>
              <a:rPr spc="-180" dirty="0"/>
              <a:t> </a:t>
            </a:r>
            <a:r>
              <a:rPr spc="-190" dirty="0"/>
              <a:t>и</a:t>
            </a:r>
            <a:r>
              <a:rPr spc="-185" dirty="0"/>
              <a:t> </a:t>
            </a:r>
            <a:r>
              <a:rPr spc="-190" dirty="0"/>
              <a:t>угарный</a:t>
            </a:r>
            <a:r>
              <a:rPr spc="-185" dirty="0"/>
              <a:t> </a:t>
            </a:r>
            <a:r>
              <a:rPr spc="-125" dirty="0"/>
              <a:t>газ. </a:t>
            </a:r>
            <a:r>
              <a:rPr spc="-155" dirty="0"/>
              <a:t>Доказано, </a:t>
            </a:r>
            <a:r>
              <a:rPr spc="-160" dirty="0"/>
              <a:t>что </a:t>
            </a:r>
            <a:r>
              <a:rPr spc="-185" dirty="0"/>
              <a:t>вдыхание</a:t>
            </a:r>
            <a:r>
              <a:rPr spc="-180" dirty="0"/>
              <a:t> табачного </a:t>
            </a:r>
            <a:r>
              <a:rPr spc="-204" dirty="0"/>
              <a:t>дыма</a:t>
            </a:r>
            <a:r>
              <a:rPr spc="-200" dirty="0"/>
              <a:t> </a:t>
            </a:r>
            <a:r>
              <a:rPr spc="-170" dirty="0"/>
              <a:t>(пассивное </a:t>
            </a:r>
            <a:r>
              <a:rPr spc="-175" dirty="0"/>
              <a:t>курение) </a:t>
            </a:r>
            <a:r>
              <a:rPr spc="-165" dirty="0"/>
              <a:t>ведет </a:t>
            </a:r>
            <a:r>
              <a:rPr spc="-185" dirty="0"/>
              <a:t>к </a:t>
            </a:r>
            <a:r>
              <a:rPr spc="-180" dirty="0"/>
              <a:t> </a:t>
            </a:r>
            <a:r>
              <a:rPr spc="-190" dirty="0"/>
              <a:t>развитию</a:t>
            </a:r>
            <a:r>
              <a:rPr spc="-185" dirty="0"/>
              <a:t> </a:t>
            </a:r>
            <a:r>
              <a:rPr spc="-195" dirty="0"/>
              <a:t>многих</a:t>
            </a:r>
            <a:r>
              <a:rPr spc="-190" dirty="0"/>
              <a:t> </a:t>
            </a:r>
            <a:r>
              <a:rPr spc="-170" dirty="0"/>
              <a:t>заболеваний. </a:t>
            </a:r>
            <a:r>
              <a:rPr spc="-210" dirty="0"/>
              <a:t>Как</a:t>
            </a:r>
            <a:r>
              <a:rPr spc="-204" dirty="0"/>
              <a:t> </a:t>
            </a:r>
            <a:r>
              <a:rPr spc="-180" dirty="0"/>
              <a:t>вредные</a:t>
            </a:r>
            <a:r>
              <a:rPr spc="-175" dirty="0"/>
              <a:t> </a:t>
            </a:r>
            <a:r>
              <a:rPr spc="-190" dirty="0"/>
              <a:t>вещества</a:t>
            </a:r>
            <a:r>
              <a:rPr spc="-185" dirty="0"/>
              <a:t> </a:t>
            </a:r>
            <a:r>
              <a:rPr spc="-180" dirty="0"/>
              <a:t>табачного </a:t>
            </a:r>
            <a:r>
              <a:rPr spc="-204" dirty="0"/>
              <a:t>дыма</a:t>
            </a:r>
            <a:r>
              <a:rPr spc="-200" dirty="0"/>
              <a:t> </a:t>
            </a:r>
            <a:r>
              <a:rPr spc="-180" dirty="0"/>
              <a:t>попадают </a:t>
            </a:r>
            <a:r>
              <a:rPr spc="-175" dirty="0"/>
              <a:t>в </a:t>
            </a:r>
            <a:r>
              <a:rPr spc="-180" dirty="0"/>
              <a:t>организм </a:t>
            </a:r>
            <a:r>
              <a:rPr spc="-175" dirty="0"/>
              <a:t> </a:t>
            </a:r>
            <a:r>
              <a:rPr spc="-185" dirty="0"/>
              <a:t>пассивных</a:t>
            </a:r>
            <a:r>
              <a:rPr spc="-180" dirty="0"/>
              <a:t> курильщиков?</a:t>
            </a:r>
            <a:r>
              <a:rPr spc="-140" dirty="0"/>
              <a:t> </a:t>
            </a:r>
            <a:r>
              <a:rPr spc="-175" dirty="0"/>
              <a:t>Ответ</a:t>
            </a:r>
            <a:r>
              <a:rPr spc="-170" dirty="0"/>
              <a:t> </a:t>
            </a:r>
            <a:r>
              <a:rPr spc="-160" dirty="0"/>
              <a:t>обоснуйте.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83463" y="1344294"/>
          <a:ext cx="10916920" cy="35627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16920"/>
              </a:tblGrid>
              <a:tr h="465963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полностью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2 балла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118262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95"/>
                        </a:spcBef>
                        <a:tabLst>
                          <a:tab pos="1019175" algn="l"/>
                          <a:tab pos="1525270" algn="l"/>
                          <a:tab pos="2310130" algn="l"/>
                          <a:tab pos="2973705" algn="l"/>
                          <a:tab pos="3933825" algn="l"/>
                          <a:tab pos="4182110" algn="l"/>
                          <a:tab pos="5634355" algn="l"/>
                          <a:tab pos="6790055" algn="l"/>
                          <a:tab pos="7051675" algn="l"/>
                          <a:tab pos="8577580" algn="l"/>
                          <a:tab pos="8897620" algn="l"/>
                          <a:tab pos="9655175" algn="l"/>
                        </a:tabLst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Ученик	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дал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ответ:	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«Это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связано	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	физическим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явлением	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	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диффузией».	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И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верно	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обосновал: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68580" marR="60960">
                        <a:lnSpc>
                          <a:spcPct val="114999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«Частицы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опасных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веществ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табачного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дыма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перемешиваются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среди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молекул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воздуха.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Человек </a:t>
                      </a:r>
                      <a:r>
                        <a:rPr sz="2000" spc="-48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вдыхает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воздух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 опасными веществами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табачного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дыма»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755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3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частично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балл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Дан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верный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30" dirty="0">
                          <a:latin typeface="Times New Roman"/>
                          <a:cs typeface="Times New Roman"/>
                        </a:rPr>
                        <a:t>ответ,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но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не 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обоснован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76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баллов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787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неверный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2981" y="729234"/>
            <a:ext cx="3627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05" dirty="0">
                <a:latin typeface="Arial"/>
                <a:cs typeface="Arial"/>
              </a:rPr>
              <a:t>О</a:t>
            </a:r>
            <a:r>
              <a:rPr b="1" spc="-355" dirty="0">
                <a:latin typeface="Arial"/>
                <a:cs typeface="Arial"/>
              </a:rPr>
              <a:t>ц</a:t>
            </a:r>
            <a:r>
              <a:rPr b="1" spc="-285" dirty="0">
                <a:latin typeface="Arial"/>
                <a:cs typeface="Arial"/>
              </a:rPr>
              <a:t>е</a:t>
            </a:r>
            <a:r>
              <a:rPr b="1" spc="-300" dirty="0">
                <a:latin typeface="Arial"/>
                <a:cs typeface="Arial"/>
              </a:rPr>
              <a:t>н</a:t>
            </a:r>
            <a:r>
              <a:rPr b="1" spc="-175" dirty="0">
                <a:latin typeface="Arial"/>
                <a:cs typeface="Arial"/>
              </a:rPr>
              <a:t>к</a:t>
            </a:r>
            <a:r>
              <a:rPr b="1" spc="-235" dirty="0">
                <a:latin typeface="Arial"/>
                <a:cs typeface="Arial"/>
              </a:rPr>
              <a:t>а</a:t>
            </a:r>
            <a:r>
              <a:rPr b="1" spc="-260" dirty="0">
                <a:latin typeface="Arial"/>
                <a:cs typeface="Arial"/>
              </a:rPr>
              <a:t> </a:t>
            </a:r>
            <a:r>
              <a:rPr b="1" spc="-365" dirty="0">
                <a:latin typeface="Arial"/>
                <a:cs typeface="Arial"/>
              </a:rPr>
              <a:t>в</a:t>
            </a:r>
            <a:r>
              <a:rPr b="1" spc="-585" dirty="0">
                <a:latin typeface="Arial"/>
                <a:cs typeface="Arial"/>
              </a:rPr>
              <a:t>ы</a:t>
            </a:r>
            <a:r>
              <a:rPr b="1" spc="-405" dirty="0">
                <a:latin typeface="Arial"/>
                <a:cs typeface="Arial"/>
              </a:rPr>
              <a:t>полн</a:t>
            </a:r>
            <a:r>
              <a:rPr b="1" spc="-365" dirty="0">
                <a:latin typeface="Arial"/>
                <a:cs typeface="Arial"/>
              </a:rPr>
              <a:t>е</a:t>
            </a:r>
            <a:r>
              <a:rPr b="1" spc="-315" dirty="0">
                <a:latin typeface="Arial"/>
                <a:cs typeface="Arial"/>
              </a:rPr>
              <a:t>н</a:t>
            </a:r>
            <a:r>
              <a:rPr b="1" spc="-345" dirty="0">
                <a:latin typeface="Arial"/>
                <a:cs typeface="Arial"/>
              </a:rPr>
              <a:t>но</a:t>
            </a:r>
            <a:r>
              <a:rPr b="1" spc="-229" dirty="0">
                <a:latin typeface="Arial"/>
                <a:cs typeface="Arial"/>
              </a:rPr>
              <a:t>г</a:t>
            </a:r>
            <a:r>
              <a:rPr b="1" spc="-365" dirty="0">
                <a:latin typeface="Arial"/>
                <a:cs typeface="Arial"/>
              </a:rPr>
              <a:t>о</a:t>
            </a:r>
            <a:r>
              <a:rPr b="1" spc="-229" dirty="0">
                <a:latin typeface="Arial"/>
                <a:cs typeface="Arial"/>
              </a:rPr>
              <a:t> за</a:t>
            </a:r>
            <a:r>
              <a:rPr b="1" spc="-440" dirty="0">
                <a:latin typeface="Arial"/>
                <a:cs typeface="Arial"/>
              </a:rPr>
              <a:t>д</a:t>
            </a:r>
            <a:r>
              <a:rPr b="1" spc="-315" dirty="0">
                <a:latin typeface="Arial"/>
                <a:cs typeface="Arial"/>
              </a:rPr>
              <a:t>ания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1000" y="1531048"/>
            <a:ext cx="7901940" cy="5172710"/>
            <a:chOff x="381000" y="1531048"/>
            <a:chExt cx="7901940" cy="5172710"/>
          </a:xfrm>
        </p:grpSpPr>
        <p:sp>
          <p:nvSpPr>
            <p:cNvPr id="3" name="object 3"/>
            <p:cNvSpPr/>
            <p:nvPr/>
          </p:nvSpPr>
          <p:spPr>
            <a:xfrm>
              <a:off x="5696330" y="1540256"/>
              <a:ext cx="2451100" cy="2577465"/>
            </a:xfrm>
            <a:custGeom>
              <a:avLst/>
              <a:gdLst/>
              <a:ahLst/>
              <a:cxnLst/>
              <a:rect l="l" t="t" r="r" b="b"/>
              <a:pathLst>
                <a:path w="2451100" h="2577465">
                  <a:moveTo>
                    <a:pt x="0" y="0"/>
                  </a:moveTo>
                  <a:lnTo>
                    <a:pt x="0" y="2576957"/>
                  </a:lnTo>
                  <a:lnTo>
                    <a:pt x="2450846" y="1780667"/>
                  </a:lnTo>
                  <a:lnTo>
                    <a:pt x="2435211" y="1734044"/>
                  </a:lnTo>
                  <a:lnTo>
                    <a:pt x="2418751" y="1687874"/>
                  </a:lnTo>
                  <a:lnTo>
                    <a:pt x="2401474" y="1642163"/>
                  </a:lnTo>
                  <a:lnTo>
                    <a:pt x="2383390" y="1596919"/>
                  </a:lnTo>
                  <a:lnTo>
                    <a:pt x="2364509" y="1552149"/>
                  </a:lnTo>
                  <a:lnTo>
                    <a:pt x="2344842" y="1507859"/>
                  </a:lnTo>
                  <a:lnTo>
                    <a:pt x="2324397" y="1464058"/>
                  </a:lnTo>
                  <a:lnTo>
                    <a:pt x="2303185" y="1420752"/>
                  </a:lnTo>
                  <a:lnTo>
                    <a:pt x="2281216" y="1377949"/>
                  </a:lnTo>
                  <a:lnTo>
                    <a:pt x="2258499" y="1335655"/>
                  </a:lnTo>
                  <a:lnTo>
                    <a:pt x="2235045" y="1293878"/>
                  </a:lnTo>
                  <a:lnTo>
                    <a:pt x="2210863" y="1252625"/>
                  </a:lnTo>
                  <a:lnTo>
                    <a:pt x="2185964" y="1211903"/>
                  </a:lnTo>
                  <a:lnTo>
                    <a:pt x="2160356" y="1171720"/>
                  </a:lnTo>
                  <a:lnTo>
                    <a:pt x="2134050" y="1132081"/>
                  </a:lnTo>
                  <a:lnTo>
                    <a:pt x="2107057" y="1092996"/>
                  </a:lnTo>
                  <a:lnTo>
                    <a:pt x="2079384" y="1054471"/>
                  </a:lnTo>
                  <a:lnTo>
                    <a:pt x="2051044" y="1016512"/>
                  </a:lnTo>
                  <a:lnTo>
                    <a:pt x="2022045" y="979128"/>
                  </a:lnTo>
                  <a:lnTo>
                    <a:pt x="1992397" y="942325"/>
                  </a:lnTo>
                  <a:lnTo>
                    <a:pt x="1962110" y="906110"/>
                  </a:lnTo>
                  <a:lnTo>
                    <a:pt x="1931194" y="870491"/>
                  </a:lnTo>
                  <a:lnTo>
                    <a:pt x="1899660" y="835476"/>
                  </a:lnTo>
                  <a:lnTo>
                    <a:pt x="1867516" y="801070"/>
                  </a:lnTo>
                  <a:lnTo>
                    <a:pt x="1834773" y="767281"/>
                  </a:lnTo>
                  <a:lnTo>
                    <a:pt x="1801440" y="734117"/>
                  </a:lnTo>
                  <a:lnTo>
                    <a:pt x="1767528" y="701584"/>
                  </a:lnTo>
                  <a:lnTo>
                    <a:pt x="1733046" y="669690"/>
                  </a:lnTo>
                  <a:lnTo>
                    <a:pt x="1698004" y="638442"/>
                  </a:lnTo>
                  <a:lnTo>
                    <a:pt x="1662413" y="607847"/>
                  </a:lnTo>
                  <a:lnTo>
                    <a:pt x="1626281" y="577912"/>
                  </a:lnTo>
                  <a:lnTo>
                    <a:pt x="1589619" y="548644"/>
                  </a:lnTo>
                  <a:lnTo>
                    <a:pt x="1552437" y="520052"/>
                  </a:lnTo>
                  <a:lnTo>
                    <a:pt x="1514744" y="492140"/>
                  </a:lnTo>
                  <a:lnTo>
                    <a:pt x="1476551" y="464918"/>
                  </a:lnTo>
                  <a:lnTo>
                    <a:pt x="1437867" y="438392"/>
                  </a:lnTo>
                  <a:lnTo>
                    <a:pt x="1398703" y="412569"/>
                  </a:lnTo>
                  <a:lnTo>
                    <a:pt x="1359067" y="387457"/>
                  </a:lnTo>
                  <a:lnTo>
                    <a:pt x="1318971" y="363062"/>
                  </a:lnTo>
                  <a:lnTo>
                    <a:pt x="1278423" y="339392"/>
                  </a:lnTo>
                  <a:lnTo>
                    <a:pt x="1237434" y="316454"/>
                  </a:lnTo>
                  <a:lnTo>
                    <a:pt x="1196013" y="294255"/>
                  </a:lnTo>
                  <a:lnTo>
                    <a:pt x="1154171" y="272802"/>
                  </a:lnTo>
                  <a:lnTo>
                    <a:pt x="1111917" y="252103"/>
                  </a:lnTo>
                  <a:lnTo>
                    <a:pt x="1069262" y="232164"/>
                  </a:lnTo>
                  <a:lnTo>
                    <a:pt x="1026214" y="212993"/>
                  </a:lnTo>
                  <a:lnTo>
                    <a:pt x="982785" y="194597"/>
                  </a:lnTo>
                  <a:lnTo>
                    <a:pt x="938983" y="176983"/>
                  </a:lnTo>
                  <a:lnTo>
                    <a:pt x="894819" y="160159"/>
                  </a:lnTo>
                  <a:lnTo>
                    <a:pt x="850302" y="144131"/>
                  </a:lnTo>
                  <a:lnTo>
                    <a:pt x="805443" y="128906"/>
                  </a:lnTo>
                  <a:lnTo>
                    <a:pt x="760252" y="114493"/>
                  </a:lnTo>
                  <a:lnTo>
                    <a:pt x="714737" y="100897"/>
                  </a:lnTo>
                  <a:lnTo>
                    <a:pt x="668910" y="88127"/>
                  </a:lnTo>
                  <a:lnTo>
                    <a:pt x="622779" y="76189"/>
                  </a:lnTo>
                  <a:lnTo>
                    <a:pt x="576356" y="65090"/>
                  </a:lnTo>
                  <a:lnTo>
                    <a:pt x="529649" y="54839"/>
                  </a:lnTo>
                  <a:lnTo>
                    <a:pt x="482669" y="45441"/>
                  </a:lnTo>
                  <a:lnTo>
                    <a:pt x="435425" y="36904"/>
                  </a:lnTo>
                  <a:lnTo>
                    <a:pt x="387927" y="29235"/>
                  </a:lnTo>
                  <a:lnTo>
                    <a:pt x="340186" y="22441"/>
                  </a:lnTo>
                  <a:lnTo>
                    <a:pt x="292210" y="16530"/>
                  </a:lnTo>
                  <a:lnTo>
                    <a:pt x="244011" y="11509"/>
                  </a:lnTo>
                  <a:lnTo>
                    <a:pt x="195598" y="7385"/>
                  </a:lnTo>
                  <a:lnTo>
                    <a:pt x="146980" y="4164"/>
                  </a:lnTo>
                  <a:lnTo>
                    <a:pt x="98168" y="1855"/>
                  </a:lnTo>
                  <a:lnTo>
                    <a:pt x="49171" y="4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696330" y="3320922"/>
              <a:ext cx="2577465" cy="2881630"/>
            </a:xfrm>
            <a:custGeom>
              <a:avLst/>
              <a:gdLst/>
              <a:ahLst/>
              <a:cxnLst/>
              <a:rect l="l" t="t" r="r" b="b"/>
              <a:pathLst>
                <a:path w="2577465" h="2881629">
                  <a:moveTo>
                    <a:pt x="2450846" y="0"/>
                  </a:moveTo>
                  <a:lnTo>
                    <a:pt x="0" y="796289"/>
                  </a:lnTo>
                  <a:lnTo>
                    <a:pt x="1514728" y="2881122"/>
                  </a:lnTo>
                  <a:lnTo>
                    <a:pt x="1554235" y="2851844"/>
                  </a:lnTo>
                  <a:lnTo>
                    <a:pt x="1593057" y="2821920"/>
                  </a:lnTo>
                  <a:lnTo>
                    <a:pt x="1631189" y="2791362"/>
                  </a:lnTo>
                  <a:lnTo>
                    <a:pt x="1668628" y="2760181"/>
                  </a:lnTo>
                  <a:lnTo>
                    <a:pt x="1705371" y="2728388"/>
                  </a:lnTo>
                  <a:lnTo>
                    <a:pt x="1741413" y="2695996"/>
                  </a:lnTo>
                  <a:lnTo>
                    <a:pt x="1776751" y="2663015"/>
                  </a:lnTo>
                  <a:lnTo>
                    <a:pt x="1811381" y="2629458"/>
                  </a:lnTo>
                  <a:lnTo>
                    <a:pt x="1845299" y="2595336"/>
                  </a:lnTo>
                  <a:lnTo>
                    <a:pt x="1878502" y="2560660"/>
                  </a:lnTo>
                  <a:lnTo>
                    <a:pt x="1910985" y="2525443"/>
                  </a:lnTo>
                  <a:lnTo>
                    <a:pt x="1942745" y="2489695"/>
                  </a:lnTo>
                  <a:lnTo>
                    <a:pt x="1973779" y="2453429"/>
                  </a:lnTo>
                  <a:lnTo>
                    <a:pt x="2004082" y="2416656"/>
                  </a:lnTo>
                  <a:lnTo>
                    <a:pt x="2033650" y="2379388"/>
                  </a:lnTo>
                  <a:lnTo>
                    <a:pt x="2062480" y="2341636"/>
                  </a:lnTo>
                  <a:lnTo>
                    <a:pt x="2090568" y="2303412"/>
                  </a:lnTo>
                  <a:lnTo>
                    <a:pt x="2117911" y="2264728"/>
                  </a:lnTo>
                  <a:lnTo>
                    <a:pt x="2144504" y="2225595"/>
                  </a:lnTo>
                  <a:lnTo>
                    <a:pt x="2170344" y="2186024"/>
                  </a:lnTo>
                  <a:lnTo>
                    <a:pt x="2195426" y="2146028"/>
                  </a:lnTo>
                  <a:lnTo>
                    <a:pt x="2219748" y="2105618"/>
                  </a:lnTo>
                  <a:lnTo>
                    <a:pt x="2243305" y="2064805"/>
                  </a:lnTo>
                  <a:lnTo>
                    <a:pt x="2266094" y="2023602"/>
                  </a:lnTo>
                  <a:lnTo>
                    <a:pt x="2288111" y="1982019"/>
                  </a:lnTo>
                  <a:lnTo>
                    <a:pt x="2309352" y="1940069"/>
                  </a:lnTo>
                  <a:lnTo>
                    <a:pt x="2329813" y="1897763"/>
                  </a:lnTo>
                  <a:lnTo>
                    <a:pt x="2349491" y="1855112"/>
                  </a:lnTo>
                  <a:lnTo>
                    <a:pt x="2368381" y="1812129"/>
                  </a:lnTo>
                  <a:lnTo>
                    <a:pt x="2386481" y="1768824"/>
                  </a:lnTo>
                  <a:lnTo>
                    <a:pt x="2403785" y="1725210"/>
                  </a:lnTo>
                  <a:lnTo>
                    <a:pt x="2420292" y="1681298"/>
                  </a:lnTo>
                  <a:lnTo>
                    <a:pt x="2435995" y="1637100"/>
                  </a:lnTo>
                  <a:lnTo>
                    <a:pt x="2450893" y="1592627"/>
                  </a:lnTo>
                  <a:lnTo>
                    <a:pt x="2464981" y="1547891"/>
                  </a:lnTo>
                  <a:lnTo>
                    <a:pt x="2478255" y="1502904"/>
                  </a:lnTo>
                  <a:lnTo>
                    <a:pt x="2490712" y="1457676"/>
                  </a:lnTo>
                  <a:lnTo>
                    <a:pt x="2502348" y="1412221"/>
                  </a:lnTo>
                  <a:lnTo>
                    <a:pt x="2513158" y="1366548"/>
                  </a:lnTo>
                  <a:lnTo>
                    <a:pt x="2523140" y="1320671"/>
                  </a:lnTo>
                  <a:lnTo>
                    <a:pt x="2532289" y="1274600"/>
                  </a:lnTo>
                  <a:lnTo>
                    <a:pt x="2540602" y="1228348"/>
                  </a:lnTo>
                  <a:lnTo>
                    <a:pt x="2548076" y="1181925"/>
                  </a:lnTo>
                  <a:lnTo>
                    <a:pt x="2554705" y="1135344"/>
                  </a:lnTo>
                  <a:lnTo>
                    <a:pt x="2560486" y="1088615"/>
                  </a:lnTo>
                  <a:lnTo>
                    <a:pt x="2565417" y="1041751"/>
                  </a:lnTo>
                  <a:lnTo>
                    <a:pt x="2569492" y="994764"/>
                  </a:lnTo>
                  <a:lnTo>
                    <a:pt x="2572708" y="947664"/>
                  </a:lnTo>
                  <a:lnTo>
                    <a:pt x="2575061" y="900464"/>
                  </a:lnTo>
                  <a:lnTo>
                    <a:pt x="2576548" y="853175"/>
                  </a:lnTo>
                  <a:lnTo>
                    <a:pt x="2577165" y="805809"/>
                  </a:lnTo>
                  <a:lnTo>
                    <a:pt x="2576908" y="758376"/>
                  </a:lnTo>
                  <a:lnTo>
                    <a:pt x="2575772" y="710890"/>
                  </a:lnTo>
                  <a:lnTo>
                    <a:pt x="2573756" y="663361"/>
                  </a:lnTo>
                  <a:lnTo>
                    <a:pt x="2570854" y="615802"/>
                  </a:lnTo>
                  <a:lnTo>
                    <a:pt x="2567063" y="568223"/>
                  </a:lnTo>
                  <a:lnTo>
                    <a:pt x="2562379" y="520636"/>
                  </a:lnTo>
                  <a:lnTo>
                    <a:pt x="2556798" y="473054"/>
                  </a:lnTo>
                  <a:lnTo>
                    <a:pt x="2550317" y="425487"/>
                  </a:lnTo>
                  <a:lnTo>
                    <a:pt x="2542932" y="377947"/>
                  </a:lnTo>
                  <a:lnTo>
                    <a:pt x="2534639" y="330446"/>
                  </a:lnTo>
                  <a:lnTo>
                    <a:pt x="2525434" y="282995"/>
                  </a:lnTo>
                  <a:lnTo>
                    <a:pt x="2515313" y="235606"/>
                  </a:lnTo>
                  <a:lnTo>
                    <a:pt x="2504273" y="188291"/>
                  </a:lnTo>
                  <a:lnTo>
                    <a:pt x="2492310" y="141062"/>
                  </a:lnTo>
                  <a:lnTo>
                    <a:pt x="2479421" y="93929"/>
                  </a:lnTo>
                  <a:lnTo>
                    <a:pt x="2465600" y="46904"/>
                  </a:lnTo>
                  <a:lnTo>
                    <a:pt x="2450846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696330" y="3320922"/>
              <a:ext cx="2577465" cy="2881630"/>
            </a:xfrm>
            <a:custGeom>
              <a:avLst/>
              <a:gdLst/>
              <a:ahLst/>
              <a:cxnLst/>
              <a:rect l="l" t="t" r="r" b="b"/>
              <a:pathLst>
                <a:path w="2577465" h="2881629">
                  <a:moveTo>
                    <a:pt x="0" y="796289"/>
                  </a:moveTo>
                  <a:lnTo>
                    <a:pt x="1514728" y="2881122"/>
                  </a:lnTo>
                  <a:lnTo>
                    <a:pt x="1554235" y="2851844"/>
                  </a:lnTo>
                  <a:lnTo>
                    <a:pt x="1593057" y="2821920"/>
                  </a:lnTo>
                  <a:lnTo>
                    <a:pt x="1631189" y="2791362"/>
                  </a:lnTo>
                  <a:lnTo>
                    <a:pt x="1668628" y="2760181"/>
                  </a:lnTo>
                  <a:lnTo>
                    <a:pt x="1705371" y="2728388"/>
                  </a:lnTo>
                  <a:lnTo>
                    <a:pt x="1741413" y="2695996"/>
                  </a:lnTo>
                  <a:lnTo>
                    <a:pt x="1776751" y="2663015"/>
                  </a:lnTo>
                  <a:lnTo>
                    <a:pt x="1811381" y="2629458"/>
                  </a:lnTo>
                  <a:lnTo>
                    <a:pt x="1845299" y="2595336"/>
                  </a:lnTo>
                  <a:lnTo>
                    <a:pt x="1878502" y="2560660"/>
                  </a:lnTo>
                  <a:lnTo>
                    <a:pt x="1910985" y="2525443"/>
                  </a:lnTo>
                  <a:lnTo>
                    <a:pt x="1942745" y="2489695"/>
                  </a:lnTo>
                  <a:lnTo>
                    <a:pt x="1973779" y="2453429"/>
                  </a:lnTo>
                  <a:lnTo>
                    <a:pt x="2004082" y="2416656"/>
                  </a:lnTo>
                  <a:lnTo>
                    <a:pt x="2033650" y="2379388"/>
                  </a:lnTo>
                  <a:lnTo>
                    <a:pt x="2062480" y="2341636"/>
                  </a:lnTo>
                  <a:lnTo>
                    <a:pt x="2090568" y="2303412"/>
                  </a:lnTo>
                  <a:lnTo>
                    <a:pt x="2117911" y="2264728"/>
                  </a:lnTo>
                  <a:lnTo>
                    <a:pt x="2144504" y="2225595"/>
                  </a:lnTo>
                  <a:lnTo>
                    <a:pt x="2170344" y="2186024"/>
                  </a:lnTo>
                  <a:lnTo>
                    <a:pt x="2195426" y="2146028"/>
                  </a:lnTo>
                  <a:lnTo>
                    <a:pt x="2219748" y="2105618"/>
                  </a:lnTo>
                  <a:lnTo>
                    <a:pt x="2243305" y="2064805"/>
                  </a:lnTo>
                  <a:lnTo>
                    <a:pt x="2266094" y="2023602"/>
                  </a:lnTo>
                  <a:lnTo>
                    <a:pt x="2288111" y="1982019"/>
                  </a:lnTo>
                  <a:lnTo>
                    <a:pt x="2309352" y="1940069"/>
                  </a:lnTo>
                  <a:lnTo>
                    <a:pt x="2329813" y="1897763"/>
                  </a:lnTo>
                  <a:lnTo>
                    <a:pt x="2349491" y="1855112"/>
                  </a:lnTo>
                  <a:lnTo>
                    <a:pt x="2368381" y="1812129"/>
                  </a:lnTo>
                  <a:lnTo>
                    <a:pt x="2386481" y="1768824"/>
                  </a:lnTo>
                  <a:lnTo>
                    <a:pt x="2403785" y="1725210"/>
                  </a:lnTo>
                  <a:lnTo>
                    <a:pt x="2420292" y="1681298"/>
                  </a:lnTo>
                  <a:lnTo>
                    <a:pt x="2435995" y="1637100"/>
                  </a:lnTo>
                  <a:lnTo>
                    <a:pt x="2450893" y="1592627"/>
                  </a:lnTo>
                  <a:lnTo>
                    <a:pt x="2464981" y="1547891"/>
                  </a:lnTo>
                  <a:lnTo>
                    <a:pt x="2478255" y="1502904"/>
                  </a:lnTo>
                  <a:lnTo>
                    <a:pt x="2490712" y="1457676"/>
                  </a:lnTo>
                  <a:lnTo>
                    <a:pt x="2502348" y="1412221"/>
                  </a:lnTo>
                  <a:lnTo>
                    <a:pt x="2513158" y="1366548"/>
                  </a:lnTo>
                  <a:lnTo>
                    <a:pt x="2523140" y="1320671"/>
                  </a:lnTo>
                  <a:lnTo>
                    <a:pt x="2532289" y="1274600"/>
                  </a:lnTo>
                  <a:lnTo>
                    <a:pt x="2540602" y="1228348"/>
                  </a:lnTo>
                  <a:lnTo>
                    <a:pt x="2548076" y="1181925"/>
                  </a:lnTo>
                  <a:lnTo>
                    <a:pt x="2554705" y="1135344"/>
                  </a:lnTo>
                  <a:lnTo>
                    <a:pt x="2560486" y="1088615"/>
                  </a:lnTo>
                  <a:lnTo>
                    <a:pt x="2565417" y="1041751"/>
                  </a:lnTo>
                  <a:lnTo>
                    <a:pt x="2569492" y="994764"/>
                  </a:lnTo>
                  <a:lnTo>
                    <a:pt x="2572708" y="947664"/>
                  </a:lnTo>
                  <a:lnTo>
                    <a:pt x="2575061" y="900464"/>
                  </a:lnTo>
                  <a:lnTo>
                    <a:pt x="2576548" y="853175"/>
                  </a:lnTo>
                  <a:lnTo>
                    <a:pt x="2577165" y="805809"/>
                  </a:lnTo>
                  <a:lnTo>
                    <a:pt x="2576908" y="758376"/>
                  </a:lnTo>
                  <a:lnTo>
                    <a:pt x="2575772" y="710890"/>
                  </a:lnTo>
                  <a:lnTo>
                    <a:pt x="2573756" y="663361"/>
                  </a:lnTo>
                  <a:lnTo>
                    <a:pt x="2570854" y="615802"/>
                  </a:lnTo>
                  <a:lnTo>
                    <a:pt x="2567063" y="568223"/>
                  </a:lnTo>
                  <a:lnTo>
                    <a:pt x="2562379" y="520636"/>
                  </a:lnTo>
                  <a:lnTo>
                    <a:pt x="2556798" y="473054"/>
                  </a:lnTo>
                  <a:lnTo>
                    <a:pt x="2550317" y="425487"/>
                  </a:lnTo>
                  <a:lnTo>
                    <a:pt x="2542932" y="377947"/>
                  </a:lnTo>
                  <a:lnTo>
                    <a:pt x="2534639" y="330446"/>
                  </a:lnTo>
                  <a:lnTo>
                    <a:pt x="2525434" y="282995"/>
                  </a:lnTo>
                  <a:lnTo>
                    <a:pt x="2515313" y="235606"/>
                  </a:lnTo>
                  <a:lnTo>
                    <a:pt x="2504273" y="188291"/>
                  </a:lnTo>
                  <a:lnTo>
                    <a:pt x="2492310" y="141062"/>
                  </a:lnTo>
                  <a:lnTo>
                    <a:pt x="2479421" y="93929"/>
                  </a:lnTo>
                  <a:lnTo>
                    <a:pt x="2465600" y="46904"/>
                  </a:lnTo>
                  <a:lnTo>
                    <a:pt x="2450846" y="0"/>
                  </a:lnTo>
                  <a:lnTo>
                    <a:pt x="0" y="796289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81728" y="4117212"/>
              <a:ext cx="3029585" cy="2577465"/>
            </a:xfrm>
            <a:custGeom>
              <a:avLst/>
              <a:gdLst/>
              <a:ahLst/>
              <a:cxnLst/>
              <a:rect l="l" t="t" r="r" b="b"/>
              <a:pathLst>
                <a:path w="3029584" h="2577465">
                  <a:moveTo>
                    <a:pt x="1514602" y="0"/>
                  </a:moveTo>
                  <a:lnTo>
                    <a:pt x="0" y="2084832"/>
                  </a:lnTo>
                  <a:lnTo>
                    <a:pt x="40048" y="2113356"/>
                  </a:lnTo>
                  <a:lnTo>
                    <a:pt x="80498" y="2141029"/>
                  </a:lnTo>
                  <a:lnTo>
                    <a:pt x="121340" y="2167851"/>
                  </a:lnTo>
                  <a:lnTo>
                    <a:pt x="162560" y="2193821"/>
                  </a:lnTo>
                  <a:lnTo>
                    <a:pt x="204147" y="2218940"/>
                  </a:lnTo>
                  <a:lnTo>
                    <a:pt x="246087" y="2243207"/>
                  </a:lnTo>
                  <a:lnTo>
                    <a:pt x="288370" y="2266623"/>
                  </a:lnTo>
                  <a:lnTo>
                    <a:pt x="330982" y="2289187"/>
                  </a:lnTo>
                  <a:lnTo>
                    <a:pt x="373911" y="2310900"/>
                  </a:lnTo>
                  <a:lnTo>
                    <a:pt x="417146" y="2331761"/>
                  </a:lnTo>
                  <a:lnTo>
                    <a:pt x="460674" y="2351771"/>
                  </a:lnTo>
                  <a:lnTo>
                    <a:pt x="504482" y="2370929"/>
                  </a:lnTo>
                  <a:lnTo>
                    <a:pt x="548559" y="2389236"/>
                  </a:lnTo>
                  <a:lnTo>
                    <a:pt x="592893" y="2406691"/>
                  </a:lnTo>
                  <a:lnTo>
                    <a:pt x="637471" y="2423295"/>
                  </a:lnTo>
                  <a:lnTo>
                    <a:pt x="682281" y="2439048"/>
                  </a:lnTo>
                  <a:lnTo>
                    <a:pt x="727311" y="2453949"/>
                  </a:lnTo>
                  <a:lnTo>
                    <a:pt x="772548" y="2467998"/>
                  </a:lnTo>
                  <a:lnTo>
                    <a:pt x="817981" y="2481196"/>
                  </a:lnTo>
                  <a:lnTo>
                    <a:pt x="863597" y="2493543"/>
                  </a:lnTo>
                  <a:lnTo>
                    <a:pt x="909383" y="2505038"/>
                  </a:lnTo>
                  <a:lnTo>
                    <a:pt x="955329" y="2515681"/>
                  </a:lnTo>
                  <a:lnTo>
                    <a:pt x="1001421" y="2525473"/>
                  </a:lnTo>
                  <a:lnTo>
                    <a:pt x="1047648" y="2534414"/>
                  </a:lnTo>
                  <a:lnTo>
                    <a:pt x="1093996" y="2542503"/>
                  </a:lnTo>
                  <a:lnTo>
                    <a:pt x="1140455" y="2549740"/>
                  </a:lnTo>
                  <a:lnTo>
                    <a:pt x="1187011" y="2556126"/>
                  </a:lnTo>
                  <a:lnTo>
                    <a:pt x="1233653" y="2561661"/>
                  </a:lnTo>
                  <a:lnTo>
                    <a:pt x="1280369" y="2566344"/>
                  </a:lnTo>
                  <a:lnTo>
                    <a:pt x="1327145" y="2570176"/>
                  </a:lnTo>
                  <a:lnTo>
                    <a:pt x="1373970" y="2573156"/>
                  </a:lnTo>
                  <a:lnTo>
                    <a:pt x="1420832" y="2575285"/>
                  </a:lnTo>
                  <a:lnTo>
                    <a:pt x="1467719" y="2576562"/>
                  </a:lnTo>
                  <a:lnTo>
                    <a:pt x="1514617" y="2576988"/>
                  </a:lnTo>
                  <a:lnTo>
                    <a:pt x="1561516" y="2576562"/>
                  </a:lnTo>
                  <a:lnTo>
                    <a:pt x="1608403" y="2575285"/>
                  </a:lnTo>
                  <a:lnTo>
                    <a:pt x="1655265" y="2573156"/>
                  </a:lnTo>
                  <a:lnTo>
                    <a:pt x="1702091" y="2570176"/>
                  </a:lnTo>
                  <a:lnTo>
                    <a:pt x="1748868" y="2566344"/>
                  </a:lnTo>
                  <a:lnTo>
                    <a:pt x="1795584" y="2561661"/>
                  </a:lnTo>
                  <a:lnTo>
                    <a:pt x="1842227" y="2556126"/>
                  </a:lnTo>
                  <a:lnTo>
                    <a:pt x="1888785" y="2549740"/>
                  </a:lnTo>
                  <a:lnTo>
                    <a:pt x="1935245" y="2542503"/>
                  </a:lnTo>
                  <a:lnTo>
                    <a:pt x="1981595" y="2534413"/>
                  </a:lnTo>
                  <a:lnTo>
                    <a:pt x="2027824" y="2525473"/>
                  </a:lnTo>
                  <a:lnTo>
                    <a:pt x="2073918" y="2515681"/>
                  </a:lnTo>
                  <a:lnTo>
                    <a:pt x="2119865" y="2505037"/>
                  </a:lnTo>
                  <a:lnTo>
                    <a:pt x="2165654" y="2493542"/>
                  </a:lnTo>
                  <a:lnTo>
                    <a:pt x="2211273" y="2481196"/>
                  </a:lnTo>
                  <a:lnTo>
                    <a:pt x="2256708" y="2467998"/>
                  </a:lnTo>
                  <a:lnTo>
                    <a:pt x="2301948" y="2453948"/>
                  </a:lnTo>
                  <a:lnTo>
                    <a:pt x="2346981" y="2439048"/>
                  </a:lnTo>
                  <a:lnTo>
                    <a:pt x="2391793" y="2423295"/>
                  </a:lnTo>
                  <a:lnTo>
                    <a:pt x="2436375" y="2406691"/>
                  </a:lnTo>
                  <a:lnTo>
                    <a:pt x="2480712" y="2389236"/>
                  </a:lnTo>
                  <a:lnTo>
                    <a:pt x="2524792" y="2370929"/>
                  </a:lnTo>
                  <a:lnTo>
                    <a:pt x="2568605" y="2351771"/>
                  </a:lnTo>
                  <a:lnTo>
                    <a:pt x="2612136" y="2331761"/>
                  </a:lnTo>
                  <a:lnTo>
                    <a:pt x="2655375" y="2310900"/>
                  </a:lnTo>
                  <a:lnTo>
                    <a:pt x="2698309" y="2289187"/>
                  </a:lnTo>
                  <a:lnTo>
                    <a:pt x="2740925" y="2266623"/>
                  </a:lnTo>
                  <a:lnTo>
                    <a:pt x="2783212" y="2243207"/>
                  </a:lnTo>
                  <a:lnTo>
                    <a:pt x="2825157" y="2218940"/>
                  </a:lnTo>
                  <a:lnTo>
                    <a:pt x="2866749" y="2193821"/>
                  </a:lnTo>
                  <a:lnTo>
                    <a:pt x="2907974" y="2167851"/>
                  </a:lnTo>
                  <a:lnTo>
                    <a:pt x="2948821" y="2141029"/>
                  </a:lnTo>
                  <a:lnTo>
                    <a:pt x="2989277" y="2113356"/>
                  </a:lnTo>
                  <a:lnTo>
                    <a:pt x="3029330" y="2084832"/>
                  </a:lnTo>
                  <a:lnTo>
                    <a:pt x="1514602" y="0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181728" y="4117212"/>
              <a:ext cx="3029585" cy="2577465"/>
            </a:xfrm>
            <a:custGeom>
              <a:avLst/>
              <a:gdLst/>
              <a:ahLst/>
              <a:cxnLst/>
              <a:rect l="l" t="t" r="r" b="b"/>
              <a:pathLst>
                <a:path w="3029584" h="2577465">
                  <a:moveTo>
                    <a:pt x="1514602" y="0"/>
                  </a:moveTo>
                  <a:lnTo>
                    <a:pt x="0" y="2084832"/>
                  </a:lnTo>
                  <a:lnTo>
                    <a:pt x="40048" y="2113356"/>
                  </a:lnTo>
                  <a:lnTo>
                    <a:pt x="80498" y="2141029"/>
                  </a:lnTo>
                  <a:lnTo>
                    <a:pt x="121340" y="2167851"/>
                  </a:lnTo>
                  <a:lnTo>
                    <a:pt x="162560" y="2193821"/>
                  </a:lnTo>
                  <a:lnTo>
                    <a:pt x="204147" y="2218940"/>
                  </a:lnTo>
                  <a:lnTo>
                    <a:pt x="246087" y="2243207"/>
                  </a:lnTo>
                  <a:lnTo>
                    <a:pt x="288370" y="2266623"/>
                  </a:lnTo>
                  <a:lnTo>
                    <a:pt x="330982" y="2289187"/>
                  </a:lnTo>
                  <a:lnTo>
                    <a:pt x="373911" y="2310900"/>
                  </a:lnTo>
                  <a:lnTo>
                    <a:pt x="417146" y="2331761"/>
                  </a:lnTo>
                  <a:lnTo>
                    <a:pt x="460674" y="2351771"/>
                  </a:lnTo>
                  <a:lnTo>
                    <a:pt x="504482" y="2370929"/>
                  </a:lnTo>
                  <a:lnTo>
                    <a:pt x="548559" y="2389236"/>
                  </a:lnTo>
                  <a:lnTo>
                    <a:pt x="592893" y="2406691"/>
                  </a:lnTo>
                  <a:lnTo>
                    <a:pt x="637471" y="2423295"/>
                  </a:lnTo>
                  <a:lnTo>
                    <a:pt x="682281" y="2439048"/>
                  </a:lnTo>
                  <a:lnTo>
                    <a:pt x="727311" y="2453949"/>
                  </a:lnTo>
                  <a:lnTo>
                    <a:pt x="772548" y="2467998"/>
                  </a:lnTo>
                  <a:lnTo>
                    <a:pt x="817981" y="2481196"/>
                  </a:lnTo>
                  <a:lnTo>
                    <a:pt x="863597" y="2493543"/>
                  </a:lnTo>
                  <a:lnTo>
                    <a:pt x="909383" y="2505038"/>
                  </a:lnTo>
                  <a:lnTo>
                    <a:pt x="955329" y="2515681"/>
                  </a:lnTo>
                  <a:lnTo>
                    <a:pt x="1001421" y="2525473"/>
                  </a:lnTo>
                  <a:lnTo>
                    <a:pt x="1047648" y="2534414"/>
                  </a:lnTo>
                  <a:lnTo>
                    <a:pt x="1093996" y="2542503"/>
                  </a:lnTo>
                  <a:lnTo>
                    <a:pt x="1140455" y="2549740"/>
                  </a:lnTo>
                  <a:lnTo>
                    <a:pt x="1187011" y="2556126"/>
                  </a:lnTo>
                  <a:lnTo>
                    <a:pt x="1233653" y="2561661"/>
                  </a:lnTo>
                  <a:lnTo>
                    <a:pt x="1280369" y="2566344"/>
                  </a:lnTo>
                  <a:lnTo>
                    <a:pt x="1327145" y="2570176"/>
                  </a:lnTo>
                  <a:lnTo>
                    <a:pt x="1373970" y="2573156"/>
                  </a:lnTo>
                  <a:lnTo>
                    <a:pt x="1420832" y="2575285"/>
                  </a:lnTo>
                  <a:lnTo>
                    <a:pt x="1467719" y="2576562"/>
                  </a:lnTo>
                  <a:lnTo>
                    <a:pt x="1514617" y="2576988"/>
                  </a:lnTo>
                  <a:lnTo>
                    <a:pt x="1561516" y="2576562"/>
                  </a:lnTo>
                  <a:lnTo>
                    <a:pt x="1608403" y="2575285"/>
                  </a:lnTo>
                  <a:lnTo>
                    <a:pt x="1655265" y="2573156"/>
                  </a:lnTo>
                  <a:lnTo>
                    <a:pt x="1702091" y="2570176"/>
                  </a:lnTo>
                  <a:lnTo>
                    <a:pt x="1748868" y="2566344"/>
                  </a:lnTo>
                  <a:lnTo>
                    <a:pt x="1795584" y="2561661"/>
                  </a:lnTo>
                  <a:lnTo>
                    <a:pt x="1842227" y="2556126"/>
                  </a:lnTo>
                  <a:lnTo>
                    <a:pt x="1888785" y="2549740"/>
                  </a:lnTo>
                  <a:lnTo>
                    <a:pt x="1935245" y="2542503"/>
                  </a:lnTo>
                  <a:lnTo>
                    <a:pt x="1981595" y="2534413"/>
                  </a:lnTo>
                  <a:lnTo>
                    <a:pt x="2027824" y="2525473"/>
                  </a:lnTo>
                  <a:lnTo>
                    <a:pt x="2073918" y="2515681"/>
                  </a:lnTo>
                  <a:lnTo>
                    <a:pt x="2119865" y="2505037"/>
                  </a:lnTo>
                  <a:lnTo>
                    <a:pt x="2165654" y="2493542"/>
                  </a:lnTo>
                  <a:lnTo>
                    <a:pt x="2211273" y="2481196"/>
                  </a:lnTo>
                  <a:lnTo>
                    <a:pt x="2256708" y="2467998"/>
                  </a:lnTo>
                  <a:lnTo>
                    <a:pt x="2301948" y="2453948"/>
                  </a:lnTo>
                  <a:lnTo>
                    <a:pt x="2346981" y="2439048"/>
                  </a:lnTo>
                  <a:lnTo>
                    <a:pt x="2391793" y="2423295"/>
                  </a:lnTo>
                  <a:lnTo>
                    <a:pt x="2436375" y="2406691"/>
                  </a:lnTo>
                  <a:lnTo>
                    <a:pt x="2480712" y="2389236"/>
                  </a:lnTo>
                  <a:lnTo>
                    <a:pt x="2524792" y="2370929"/>
                  </a:lnTo>
                  <a:lnTo>
                    <a:pt x="2568605" y="2351771"/>
                  </a:lnTo>
                  <a:lnTo>
                    <a:pt x="2612136" y="2331761"/>
                  </a:lnTo>
                  <a:lnTo>
                    <a:pt x="2655375" y="2310900"/>
                  </a:lnTo>
                  <a:lnTo>
                    <a:pt x="2698309" y="2289187"/>
                  </a:lnTo>
                  <a:lnTo>
                    <a:pt x="2740925" y="2266623"/>
                  </a:lnTo>
                  <a:lnTo>
                    <a:pt x="2783212" y="2243207"/>
                  </a:lnTo>
                  <a:lnTo>
                    <a:pt x="2825157" y="2218940"/>
                  </a:lnTo>
                  <a:lnTo>
                    <a:pt x="2866749" y="2193821"/>
                  </a:lnTo>
                  <a:lnTo>
                    <a:pt x="2907974" y="2167851"/>
                  </a:lnTo>
                  <a:lnTo>
                    <a:pt x="2948821" y="2141029"/>
                  </a:lnTo>
                  <a:lnTo>
                    <a:pt x="2989277" y="2113356"/>
                  </a:lnTo>
                  <a:lnTo>
                    <a:pt x="3029330" y="2084832"/>
                  </a:lnTo>
                  <a:lnTo>
                    <a:pt x="1514602" y="0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119239" y="3320922"/>
              <a:ext cx="2577465" cy="2881630"/>
            </a:xfrm>
            <a:custGeom>
              <a:avLst/>
              <a:gdLst/>
              <a:ahLst/>
              <a:cxnLst/>
              <a:rect l="l" t="t" r="r" b="b"/>
              <a:pathLst>
                <a:path w="2577465" h="2881629">
                  <a:moveTo>
                    <a:pt x="126245" y="0"/>
                  </a:moveTo>
                  <a:lnTo>
                    <a:pt x="111496" y="46904"/>
                  </a:lnTo>
                  <a:lnTo>
                    <a:pt x="97681" y="93929"/>
                  </a:lnTo>
                  <a:lnTo>
                    <a:pt x="84797" y="141062"/>
                  </a:lnTo>
                  <a:lnTo>
                    <a:pt x="72839" y="188291"/>
                  </a:lnTo>
                  <a:lnTo>
                    <a:pt x="61804" y="235606"/>
                  </a:lnTo>
                  <a:lnTo>
                    <a:pt x="51688" y="282995"/>
                  </a:lnTo>
                  <a:lnTo>
                    <a:pt x="42488" y="330446"/>
                  </a:lnTo>
                  <a:lnTo>
                    <a:pt x="34199" y="377947"/>
                  </a:lnTo>
                  <a:lnTo>
                    <a:pt x="26818" y="425487"/>
                  </a:lnTo>
                  <a:lnTo>
                    <a:pt x="20341" y="473054"/>
                  </a:lnTo>
                  <a:lnTo>
                    <a:pt x="14764" y="520636"/>
                  </a:lnTo>
                  <a:lnTo>
                    <a:pt x="10084" y="568223"/>
                  </a:lnTo>
                  <a:lnTo>
                    <a:pt x="6297" y="615802"/>
                  </a:lnTo>
                  <a:lnTo>
                    <a:pt x="3399" y="663361"/>
                  </a:lnTo>
                  <a:lnTo>
                    <a:pt x="1385" y="710890"/>
                  </a:lnTo>
                  <a:lnTo>
                    <a:pt x="254" y="758376"/>
                  </a:lnTo>
                  <a:lnTo>
                    <a:pt x="0" y="805809"/>
                  </a:lnTo>
                  <a:lnTo>
                    <a:pt x="619" y="853175"/>
                  </a:lnTo>
                  <a:lnTo>
                    <a:pt x="2109" y="900464"/>
                  </a:lnTo>
                  <a:lnTo>
                    <a:pt x="4466" y="947664"/>
                  </a:lnTo>
                  <a:lnTo>
                    <a:pt x="7684" y="994764"/>
                  </a:lnTo>
                  <a:lnTo>
                    <a:pt x="11762" y="1041751"/>
                  </a:lnTo>
                  <a:lnTo>
                    <a:pt x="16695" y="1088615"/>
                  </a:lnTo>
                  <a:lnTo>
                    <a:pt x="22479" y="1135344"/>
                  </a:lnTo>
                  <a:lnTo>
                    <a:pt x="29110" y="1181925"/>
                  </a:lnTo>
                  <a:lnTo>
                    <a:pt x="36586" y="1228348"/>
                  </a:lnTo>
                  <a:lnTo>
                    <a:pt x="44901" y="1274600"/>
                  </a:lnTo>
                  <a:lnTo>
                    <a:pt x="54052" y="1320671"/>
                  </a:lnTo>
                  <a:lnTo>
                    <a:pt x="64036" y="1366548"/>
                  </a:lnTo>
                  <a:lnTo>
                    <a:pt x="74848" y="1412221"/>
                  </a:lnTo>
                  <a:lnTo>
                    <a:pt x="86486" y="1457676"/>
                  </a:lnTo>
                  <a:lnTo>
                    <a:pt x="98944" y="1502904"/>
                  </a:lnTo>
                  <a:lnTo>
                    <a:pt x="112220" y="1547891"/>
                  </a:lnTo>
                  <a:lnTo>
                    <a:pt x="126309" y="1592627"/>
                  </a:lnTo>
                  <a:lnTo>
                    <a:pt x="141208" y="1637100"/>
                  </a:lnTo>
                  <a:lnTo>
                    <a:pt x="156913" y="1681298"/>
                  </a:lnTo>
                  <a:lnTo>
                    <a:pt x="173420" y="1725210"/>
                  </a:lnTo>
                  <a:lnTo>
                    <a:pt x="190726" y="1768824"/>
                  </a:lnTo>
                  <a:lnTo>
                    <a:pt x="208827" y="1812129"/>
                  </a:lnTo>
                  <a:lnTo>
                    <a:pt x="227718" y="1855112"/>
                  </a:lnTo>
                  <a:lnTo>
                    <a:pt x="247397" y="1897763"/>
                  </a:lnTo>
                  <a:lnTo>
                    <a:pt x="267859" y="1940069"/>
                  </a:lnTo>
                  <a:lnTo>
                    <a:pt x="289101" y="1982019"/>
                  </a:lnTo>
                  <a:lnTo>
                    <a:pt x="311118" y="2023602"/>
                  </a:lnTo>
                  <a:lnTo>
                    <a:pt x="333908" y="2064805"/>
                  </a:lnTo>
                  <a:lnTo>
                    <a:pt x="357466" y="2105618"/>
                  </a:lnTo>
                  <a:lnTo>
                    <a:pt x="381788" y="2146028"/>
                  </a:lnTo>
                  <a:lnTo>
                    <a:pt x="406871" y="2186024"/>
                  </a:lnTo>
                  <a:lnTo>
                    <a:pt x="432711" y="2225595"/>
                  </a:lnTo>
                  <a:lnTo>
                    <a:pt x="459305" y="2264728"/>
                  </a:lnTo>
                  <a:lnTo>
                    <a:pt x="486648" y="2303412"/>
                  </a:lnTo>
                  <a:lnTo>
                    <a:pt x="514736" y="2341636"/>
                  </a:lnTo>
                  <a:lnTo>
                    <a:pt x="543567" y="2379388"/>
                  </a:lnTo>
                  <a:lnTo>
                    <a:pt x="573135" y="2416656"/>
                  </a:lnTo>
                  <a:lnTo>
                    <a:pt x="603438" y="2453429"/>
                  </a:lnTo>
                  <a:lnTo>
                    <a:pt x="634472" y="2489695"/>
                  </a:lnTo>
                  <a:lnTo>
                    <a:pt x="666232" y="2525443"/>
                  </a:lnTo>
                  <a:lnTo>
                    <a:pt x="698716" y="2560660"/>
                  </a:lnTo>
                  <a:lnTo>
                    <a:pt x="731919" y="2595336"/>
                  </a:lnTo>
                  <a:lnTo>
                    <a:pt x="765837" y="2629458"/>
                  </a:lnTo>
                  <a:lnTo>
                    <a:pt x="800467" y="2663015"/>
                  </a:lnTo>
                  <a:lnTo>
                    <a:pt x="835805" y="2695996"/>
                  </a:lnTo>
                  <a:lnTo>
                    <a:pt x="871847" y="2728388"/>
                  </a:lnTo>
                  <a:lnTo>
                    <a:pt x="908590" y="2760181"/>
                  </a:lnTo>
                  <a:lnTo>
                    <a:pt x="946029" y="2791362"/>
                  </a:lnTo>
                  <a:lnTo>
                    <a:pt x="984161" y="2821920"/>
                  </a:lnTo>
                  <a:lnTo>
                    <a:pt x="1022983" y="2851844"/>
                  </a:lnTo>
                  <a:lnTo>
                    <a:pt x="1062489" y="2881122"/>
                  </a:lnTo>
                  <a:lnTo>
                    <a:pt x="2577091" y="796289"/>
                  </a:lnTo>
                  <a:lnTo>
                    <a:pt x="126245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119239" y="3320922"/>
              <a:ext cx="2577465" cy="2881630"/>
            </a:xfrm>
            <a:custGeom>
              <a:avLst/>
              <a:gdLst/>
              <a:ahLst/>
              <a:cxnLst/>
              <a:rect l="l" t="t" r="r" b="b"/>
              <a:pathLst>
                <a:path w="2577465" h="2881629">
                  <a:moveTo>
                    <a:pt x="2577091" y="796289"/>
                  </a:moveTo>
                  <a:lnTo>
                    <a:pt x="126245" y="0"/>
                  </a:lnTo>
                  <a:lnTo>
                    <a:pt x="111496" y="46904"/>
                  </a:lnTo>
                  <a:lnTo>
                    <a:pt x="97681" y="93929"/>
                  </a:lnTo>
                  <a:lnTo>
                    <a:pt x="84797" y="141062"/>
                  </a:lnTo>
                  <a:lnTo>
                    <a:pt x="72839" y="188291"/>
                  </a:lnTo>
                  <a:lnTo>
                    <a:pt x="61804" y="235606"/>
                  </a:lnTo>
                  <a:lnTo>
                    <a:pt x="51688" y="282995"/>
                  </a:lnTo>
                  <a:lnTo>
                    <a:pt x="42488" y="330446"/>
                  </a:lnTo>
                  <a:lnTo>
                    <a:pt x="34199" y="377947"/>
                  </a:lnTo>
                  <a:lnTo>
                    <a:pt x="26818" y="425487"/>
                  </a:lnTo>
                  <a:lnTo>
                    <a:pt x="20341" y="473054"/>
                  </a:lnTo>
                  <a:lnTo>
                    <a:pt x="14764" y="520636"/>
                  </a:lnTo>
                  <a:lnTo>
                    <a:pt x="10084" y="568223"/>
                  </a:lnTo>
                  <a:lnTo>
                    <a:pt x="6297" y="615802"/>
                  </a:lnTo>
                  <a:lnTo>
                    <a:pt x="3399" y="663361"/>
                  </a:lnTo>
                  <a:lnTo>
                    <a:pt x="1385" y="710890"/>
                  </a:lnTo>
                  <a:lnTo>
                    <a:pt x="254" y="758376"/>
                  </a:lnTo>
                  <a:lnTo>
                    <a:pt x="0" y="805809"/>
                  </a:lnTo>
                  <a:lnTo>
                    <a:pt x="619" y="853175"/>
                  </a:lnTo>
                  <a:lnTo>
                    <a:pt x="2109" y="900464"/>
                  </a:lnTo>
                  <a:lnTo>
                    <a:pt x="4466" y="947664"/>
                  </a:lnTo>
                  <a:lnTo>
                    <a:pt x="7684" y="994764"/>
                  </a:lnTo>
                  <a:lnTo>
                    <a:pt x="11762" y="1041751"/>
                  </a:lnTo>
                  <a:lnTo>
                    <a:pt x="16695" y="1088615"/>
                  </a:lnTo>
                  <a:lnTo>
                    <a:pt x="22479" y="1135344"/>
                  </a:lnTo>
                  <a:lnTo>
                    <a:pt x="29110" y="1181925"/>
                  </a:lnTo>
                  <a:lnTo>
                    <a:pt x="36586" y="1228348"/>
                  </a:lnTo>
                  <a:lnTo>
                    <a:pt x="44901" y="1274600"/>
                  </a:lnTo>
                  <a:lnTo>
                    <a:pt x="54052" y="1320671"/>
                  </a:lnTo>
                  <a:lnTo>
                    <a:pt x="64036" y="1366548"/>
                  </a:lnTo>
                  <a:lnTo>
                    <a:pt x="74848" y="1412221"/>
                  </a:lnTo>
                  <a:lnTo>
                    <a:pt x="86486" y="1457676"/>
                  </a:lnTo>
                  <a:lnTo>
                    <a:pt x="98944" y="1502904"/>
                  </a:lnTo>
                  <a:lnTo>
                    <a:pt x="112220" y="1547891"/>
                  </a:lnTo>
                  <a:lnTo>
                    <a:pt x="126309" y="1592627"/>
                  </a:lnTo>
                  <a:lnTo>
                    <a:pt x="141208" y="1637100"/>
                  </a:lnTo>
                  <a:lnTo>
                    <a:pt x="156913" y="1681298"/>
                  </a:lnTo>
                  <a:lnTo>
                    <a:pt x="173420" y="1725210"/>
                  </a:lnTo>
                  <a:lnTo>
                    <a:pt x="190726" y="1768824"/>
                  </a:lnTo>
                  <a:lnTo>
                    <a:pt x="208827" y="1812129"/>
                  </a:lnTo>
                  <a:lnTo>
                    <a:pt x="227718" y="1855112"/>
                  </a:lnTo>
                  <a:lnTo>
                    <a:pt x="247397" y="1897763"/>
                  </a:lnTo>
                  <a:lnTo>
                    <a:pt x="267859" y="1940069"/>
                  </a:lnTo>
                  <a:lnTo>
                    <a:pt x="289101" y="1982019"/>
                  </a:lnTo>
                  <a:lnTo>
                    <a:pt x="311118" y="2023602"/>
                  </a:lnTo>
                  <a:lnTo>
                    <a:pt x="333908" y="2064805"/>
                  </a:lnTo>
                  <a:lnTo>
                    <a:pt x="357466" y="2105618"/>
                  </a:lnTo>
                  <a:lnTo>
                    <a:pt x="381788" y="2146028"/>
                  </a:lnTo>
                  <a:lnTo>
                    <a:pt x="406871" y="2186024"/>
                  </a:lnTo>
                  <a:lnTo>
                    <a:pt x="432711" y="2225595"/>
                  </a:lnTo>
                  <a:lnTo>
                    <a:pt x="459305" y="2264728"/>
                  </a:lnTo>
                  <a:lnTo>
                    <a:pt x="486648" y="2303412"/>
                  </a:lnTo>
                  <a:lnTo>
                    <a:pt x="514736" y="2341636"/>
                  </a:lnTo>
                  <a:lnTo>
                    <a:pt x="543567" y="2379388"/>
                  </a:lnTo>
                  <a:lnTo>
                    <a:pt x="573135" y="2416656"/>
                  </a:lnTo>
                  <a:lnTo>
                    <a:pt x="603438" y="2453429"/>
                  </a:lnTo>
                  <a:lnTo>
                    <a:pt x="634472" y="2489695"/>
                  </a:lnTo>
                  <a:lnTo>
                    <a:pt x="666232" y="2525443"/>
                  </a:lnTo>
                  <a:lnTo>
                    <a:pt x="698716" y="2560660"/>
                  </a:lnTo>
                  <a:lnTo>
                    <a:pt x="731919" y="2595336"/>
                  </a:lnTo>
                  <a:lnTo>
                    <a:pt x="765837" y="2629458"/>
                  </a:lnTo>
                  <a:lnTo>
                    <a:pt x="800467" y="2663015"/>
                  </a:lnTo>
                  <a:lnTo>
                    <a:pt x="835805" y="2695996"/>
                  </a:lnTo>
                  <a:lnTo>
                    <a:pt x="871847" y="2728388"/>
                  </a:lnTo>
                  <a:lnTo>
                    <a:pt x="908590" y="2760181"/>
                  </a:lnTo>
                  <a:lnTo>
                    <a:pt x="946029" y="2791362"/>
                  </a:lnTo>
                  <a:lnTo>
                    <a:pt x="984161" y="2821920"/>
                  </a:lnTo>
                  <a:lnTo>
                    <a:pt x="1022983" y="2851844"/>
                  </a:lnTo>
                  <a:lnTo>
                    <a:pt x="1062489" y="2881122"/>
                  </a:lnTo>
                  <a:lnTo>
                    <a:pt x="2577091" y="796289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45485" y="1540256"/>
              <a:ext cx="2451100" cy="2577465"/>
            </a:xfrm>
            <a:custGeom>
              <a:avLst/>
              <a:gdLst/>
              <a:ahLst/>
              <a:cxnLst/>
              <a:rect l="l" t="t" r="r" b="b"/>
              <a:pathLst>
                <a:path w="2451100" h="2577465">
                  <a:moveTo>
                    <a:pt x="2450845" y="0"/>
                  </a:moveTo>
                  <a:lnTo>
                    <a:pt x="2401680" y="465"/>
                  </a:lnTo>
                  <a:lnTo>
                    <a:pt x="2352688" y="1855"/>
                  </a:lnTo>
                  <a:lnTo>
                    <a:pt x="2303881" y="4164"/>
                  </a:lnTo>
                  <a:lnTo>
                    <a:pt x="2255268" y="7385"/>
                  </a:lnTo>
                  <a:lnTo>
                    <a:pt x="2206860" y="11509"/>
                  </a:lnTo>
                  <a:lnTo>
                    <a:pt x="2158665" y="16530"/>
                  </a:lnTo>
                  <a:lnTo>
                    <a:pt x="2110694" y="22441"/>
                  </a:lnTo>
                  <a:lnTo>
                    <a:pt x="2062957" y="29235"/>
                  </a:lnTo>
                  <a:lnTo>
                    <a:pt x="2015464" y="36904"/>
                  </a:lnTo>
                  <a:lnTo>
                    <a:pt x="1968224" y="45441"/>
                  </a:lnTo>
                  <a:lnTo>
                    <a:pt x="1921248" y="54839"/>
                  </a:lnTo>
                  <a:lnTo>
                    <a:pt x="1874545" y="65090"/>
                  </a:lnTo>
                  <a:lnTo>
                    <a:pt x="1828124" y="76189"/>
                  </a:lnTo>
                  <a:lnTo>
                    <a:pt x="1781997" y="88127"/>
                  </a:lnTo>
                  <a:lnTo>
                    <a:pt x="1736173" y="100897"/>
                  </a:lnTo>
                  <a:lnTo>
                    <a:pt x="1690662" y="114493"/>
                  </a:lnTo>
                  <a:lnTo>
                    <a:pt x="1645473" y="128906"/>
                  </a:lnTo>
                  <a:lnTo>
                    <a:pt x="1600617" y="144131"/>
                  </a:lnTo>
                  <a:lnTo>
                    <a:pt x="1556103" y="160159"/>
                  </a:lnTo>
                  <a:lnTo>
                    <a:pt x="1511941" y="176983"/>
                  </a:lnTo>
                  <a:lnTo>
                    <a:pt x="1468142" y="194597"/>
                  </a:lnTo>
                  <a:lnTo>
                    <a:pt x="1424714" y="212993"/>
                  </a:lnTo>
                  <a:lnTo>
                    <a:pt x="1381669" y="232164"/>
                  </a:lnTo>
                  <a:lnTo>
                    <a:pt x="1339015" y="252103"/>
                  </a:lnTo>
                  <a:lnTo>
                    <a:pt x="1296763" y="272802"/>
                  </a:lnTo>
                  <a:lnTo>
                    <a:pt x="1254922" y="294255"/>
                  </a:lnTo>
                  <a:lnTo>
                    <a:pt x="1213503" y="316454"/>
                  </a:lnTo>
                  <a:lnTo>
                    <a:pt x="1172515" y="339392"/>
                  </a:lnTo>
                  <a:lnTo>
                    <a:pt x="1131968" y="363062"/>
                  </a:lnTo>
                  <a:lnTo>
                    <a:pt x="1091872" y="387457"/>
                  </a:lnTo>
                  <a:lnTo>
                    <a:pt x="1052237" y="412569"/>
                  </a:lnTo>
                  <a:lnTo>
                    <a:pt x="1013073" y="438392"/>
                  </a:lnTo>
                  <a:lnTo>
                    <a:pt x="974389" y="464918"/>
                  </a:lnTo>
                  <a:lnTo>
                    <a:pt x="936196" y="492140"/>
                  </a:lnTo>
                  <a:lnTo>
                    <a:pt x="898503" y="520052"/>
                  </a:lnTo>
                  <a:lnTo>
                    <a:pt x="861321" y="548644"/>
                  </a:lnTo>
                  <a:lnTo>
                    <a:pt x="824659" y="577912"/>
                  </a:lnTo>
                  <a:lnTo>
                    <a:pt x="788526" y="607847"/>
                  </a:lnTo>
                  <a:lnTo>
                    <a:pt x="752934" y="638442"/>
                  </a:lnTo>
                  <a:lnTo>
                    <a:pt x="717891" y="669690"/>
                  </a:lnTo>
                  <a:lnTo>
                    <a:pt x="683408" y="701584"/>
                  </a:lnTo>
                  <a:lnTo>
                    <a:pt x="649495" y="734117"/>
                  </a:lnTo>
                  <a:lnTo>
                    <a:pt x="616161" y="767281"/>
                  </a:lnTo>
                  <a:lnTo>
                    <a:pt x="583416" y="801070"/>
                  </a:lnTo>
                  <a:lnTo>
                    <a:pt x="551271" y="835476"/>
                  </a:lnTo>
                  <a:lnTo>
                    <a:pt x="519734" y="870491"/>
                  </a:lnTo>
                  <a:lnTo>
                    <a:pt x="488816" y="906110"/>
                  </a:lnTo>
                  <a:lnTo>
                    <a:pt x="458527" y="942325"/>
                  </a:lnTo>
                  <a:lnTo>
                    <a:pt x="428877" y="979128"/>
                  </a:lnTo>
                  <a:lnTo>
                    <a:pt x="399875" y="1016512"/>
                  </a:lnTo>
                  <a:lnTo>
                    <a:pt x="371532" y="1054471"/>
                  </a:lnTo>
                  <a:lnTo>
                    <a:pt x="343857" y="1092996"/>
                  </a:lnTo>
                  <a:lnTo>
                    <a:pt x="316860" y="1132081"/>
                  </a:lnTo>
                  <a:lnTo>
                    <a:pt x="290551" y="1171720"/>
                  </a:lnTo>
                  <a:lnTo>
                    <a:pt x="264940" y="1211903"/>
                  </a:lnTo>
                  <a:lnTo>
                    <a:pt x="240037" y="1252625"/>
                  </a:lnTo>
                  <a:lnTo>
                    <a:pt x="215851" y="1293878"/>
                  </a:lnTo>
                  <a:lnTo>
                    <a:pt x="192393" y="1335655"/>
                  </a:lnTo>
                  <a:lnTo>
                    <a:pt x="169673" y="1377949"/>
                  </a:lnTo>
                  <a:lnTo>
                    <a:pt x="147699" y="1420752"/>
                  </a:lnTo>
                  <a:lnTo>
                    <a:pt x="126483" y="1464058"/>
                  </a:lnTo>
                  <a:lnTo>
                    <a:pt x="106034" y="1507859"/>
                  </a:lnTo>
                  <a:lnTo>
                    <a:pt x="86362" y="1552149"/>
                  </a:lnTo>
                  <a:lnTo>
                    <a:pt x="67476" y="1596919"/>
                  </a:lnTo>
                  <a:lnTo>
                    <a:pt x="49387" y="1642163"/>
                  </a:lnTo>
                  <a:lnTo>
                    <a:pt x="32105" y="1687874"/>
                  </a:lnTo>
                  <a:lnTo>
                    <a:pt x="15639" y="1734044"/>
                  </a:lnTo>
                  <a:lnTo>
                    <a:pt x="0" y="1780667"/>
                  </a:lnTo>
                  <a:lnTo>
                    <a:pt x="2450845" y="2576957"/>
                  </a:lnTo>
                  <a:lnTo>
                    <a:pt x="2450845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45485" y="1540256"/>
              <a:ext cx="2451100" cy="2577465"/>
            </a:xfrm>
            <a:custGeom>
              <a:avLst/>
              <a:gdLst/>
              <a:ahLst/>
              <a:cxnLst/>
              <a:rect l="l" t="t" r="r" b="b"/>
              <a:pathLst>
                <a:path w="2451100" h="2577465">
                  <a:moveTo>
                    <a:pt x="2450845" y="2576957"/>
                  </a:moveTo>
                  <a:lnTo>
                    <a:pt x="2450845" y="0"/>
                  </a:lnTo>
                  <a:lnTo>
                    <a:pt x="2401680" y="465"/>
                  </a:lnTo>
                  <a:lnTo>
                    <a:pt x="2352688" y="1855"/>
                  </a:lnTo>
                  <a:lnTo>
                    <a:pt x="2303881" y="4164"/>
                  </a:lnTo>
                  <a:lnTo>
                    <a:pt x="2255268" y="7385"/>
                  </a:lnTo>
                  <a:lnTo>
                    <a:pt x="2206860" y="11509"/>
                  </a:lnTo>
                  <a:lnTo>
                    <a:pt x="2158665" y="16530"/>
                  </a:lnTo>
                  <a:lnTo>
                    <a:pt x="2110694" y="22441"/>
                  </a:lnTo>
                  <a:lnTo>
                    <a:pt x="2062957" y="29235"/>
                  </a:lnTo>
                  <a:lnTo>
                    <a:pt x="2015464" y="36904"/>
                  </a:lnTo>
                  <a:lnTo>
                    <a:pt x="1968224" y="45441"/>
                  </a:lnTo>
                  <a:lnTo>
                    <a:pt x="1921248" y="54839"/>
                  </a:lnTo>
                  <a:lnTo>
                    <a:pt x="1874545" y="65090"/>
                  </a:lnTo>
                  <a:lnTo>
                    <a:pt x="1828124" y="76189"/>
                  </a:lnTo>
                  <a:lnTo>
                    <a:pt x="1781997" y="88127"/>
                  </a:lnTo>
                  <a:lnTo>
                    <a:pt x="1736173" y="100897"/>
                  </a:lnTo>
                  <a:lnTo>
                    <a:pt x="1690662" y="114493"/>
                  </a:lnTo>
                  <a:lnTo>
                    <a:pt x="1645473" y="128906"/>
                  </a:lnTo>
                  <a:lnTo>
                    <a:pt x="1600617" y="144131"/>
                  </a:lnTo>
                  <a:lnTo>
                    <a:pt x="1556103" y="160159"/>
                  </a:lnTo>
                  <a:lnTo>
                    <a:pt x="1511941" y="176983"/>
                  </a:lnTo>
                  <a:lnTo>
                    <a:pt x="1468142" y="194597"/>
                  </a:lnTo>
                  <a:lnTo>
                    <a:pt x="1424714" y="212993"/>
                  </a:lnTo>
                  <a:lnTo>
                    <a:pt x="1381669" y="232164"/>
                  </a:lnTo>
                  <a:lnTo>
                    <a:pt x="1339015" y="252103"/>
                  </a:lnTo>
                  <a:lnTo>
                    <a:pt x="1296763" y="272802"/>
                  </a:lnTo>
                  <a:lnTo>
                    <a:pt x="1254922" y="294255"/>
                  </a:lnTo>
                  <a:lnTo>
                    <a:pt x="1213503" y="316454"/>
                  </a:lnTo>
                  <a:lnTo>
                    <a:pt x="1172515" y="339392"/>
                  </a:lnTo>
                  <a:lnTo>
                    <a:pt x="1131968" y="363062"/>
                  </a:lnTo>
                  <a:lnTo>
                    <a:pt x="1091872" y="387457"/>
                  </a:lnTo>
                  <a:lnTo>
                    <a:pt x="1052237" y="412569"/>
                  </a:lnTo>
                  <a:lnTo>
                    <a:pt x="1013073" y="438392"/>
                  </a:lnTo>
                  <a:lnTo>
                    <a:pt x="974389" y="464918"/>
                  </a:lnTo>
                  <a:lnTo>
                    <a:pt x="936196" y="492140"/>
                  </a:lnTo>
                  <a:lnTo>
                    <a:pt x="898503" y="520052"/>
                  </a:lnTo>
                  <a:lnTo>
                    <a:pt x="861321" y="548644"/>
                  </a:lnTo>
                  <a:lnTo>
                    <a:pt x="824659" y="577912"/>
                  </a:lnTo>
                  <a:lnTo>
                    <a:pt x="788526" y="607847"/>
                  </a:lnTo>
                  <a:lnTo>
                    <a:pt x="752934" y="638442"/>
                  </a:lnTo>
                  <a:lnTo>
                    <a:pt x="717891" y="669690"/>
                  </a:lnTo>
                  <a:lnTo>
                    <a:pt x="683408" y="701584"/>
                  </a:lnTo>
                  <a:lnTo>
                    <a:pt x="649495" y="734117"/>
                  </a:lnTo>
                  <a:lnTo>
                    <a:pt x="616161" y="767281"/>
                  </a:lnTo>
                  <a:lnTo>
                    <a:pt x="583416" y="801070"/>
                  </a:lnTo>
                  <a:lnTo>
                    <a:pt x="551271" y="835476"/>
                  </a:lnTo>
                  <a:lnTo>
                    <a:pt x="519734" y="870491"/>
                  </a:lnTo>
                  <a:lnTo>
                    <a:pt x="488816" y="906110"/>
                  </a:lnTo>
                  <a:lnTo>
                    <a:pt x="458527" y="942325"/>
                  </a:lnTo>
                  <a:lnTo>
                    <a:pt x="428877" y="979128"/>
                  </a:lnTo>
                  <a:lnTo>
                    <a:pt x="399875" y="1016512"/>
                  </a:lnTo>
                  <a:lnTo>
                    <a:pt x="371532" y="1054471"/>
                  </a:lnTo>
                  <a:lnTo>
                    <a:pt x="343857" y="1092996"/>
                  </a:lnTo>
                  <a:lnTo>
                    <a:pt x="316860" y="1132081"/>
                  </a:lnTo>
                  <a:lnTo>
                    <a:pt x="290551" y="1171720"/>
                  </a:lnTo>
                  <a:lnTo>
                    <a:pt x="264940" y="1211903"/>
                  </a:lnTo>
                  <a:lnTo>
                    <a:pt x="240037" y="1252625"/>
                  </a:lnTo>
                  <a:lnTo>
                    <a:pt x="215851" y="1293878"/>
                  </a:lnTo>
                  <a:lnTo>
                    <a:pt x="192393" y="1335655"/>
                  </a:lnTo>
                  <a:lnTo>
                    <a:pt x="169673" y="1377949"/>
                  </a:lnTo>
                  <a:lnTo>
                    <a:pt x="147699" y="1420752"/>
                  </a:lnTo>
                  <a:lnTo>
                    <a:pt x="126483" y="1464058"/>
                  </a:lnTo>
                  <a:lnTo>
                    <a:pt x="106034" y="1507859"/>
                  </a:lnTo>
                  <a:lnTo>
                    <a:pt x="86362" y="1552149"/>
                  </a:lnTo>
                  <a:lnTo>
                    <a:pt x="67476" y="1596919"/>
                  </a:lnTo>
                  <a:lnTo>
                    <a:pt x="49387" y="1642163"/>
                  </a:lnTo>
                  <a:lnTo>
                    <a:pt x="32105" y="1687874"/>
                  </a:lnTo>
                  <a:lnTo>
                    <a:pt x="15639" y="1734044"/>
                  </a:lnTo>
                  <a:lnTo>
                    <a:pt x="0" y="1780667"/>
                  </a:lnTo>
                  <a:lnTo>
                    <a:pt x="2450845" y="2576957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1000" y="1769999"/>
              <a:ext cx="3598545" cy="943610"/>
            </a:xfrm>
            <a:custGeom>
              <a:avLst/>
              <a:gdLst/>
              <a:ahLst/>
              <a:cxnLst/>
              <a:rect l="l" t="t" r="r" b="b"/>
              <a:pathLst>
                <a:path w="3598545" h="943610">
                  <a:moveTo>
                    <a:pt x="3326891" y="0"/>
                  </a:moveTo>
                  <a:lnTo>
                    <a:pt x="0" y="0"/>
                  </a:lnTo>
                  <a:lnTo>
                    <a:pt x="0" y="943483"/>
                  </a:lnTo>
                  <a:lnTo>
                    <a:pt x="3326891" y="943483"/>
                  </a:lnTo>
                  <a:lnTo>
                    <a:pt x="3598291" y="471804"/>
                  </a:lnTo>
                  <a:lnTo>
                    <a:pt x="3326891" y="0"/>
                  </a:lnTo>
                  <a:close/>
                </a:path>
              </a:pathLst>
            </a:custGeom>
            <a:solidFill>
              <a:srgbClr val="7670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33501" y="2086483"/>
            <a:ext cx="31572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Ведущий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компонент</a:t>
            </a:r>
            <a:r>
              <a:rPr sz="1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г.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86270" y="4388992"/>
            <a:ext cx="3364865" cy="943610"/>
          </a:xfrm>
          <a:custGeom>
            <a:avLst/>
            <a:gdLst/>
            <a:ahLst/>
            <a:cxnLst/>
            <a:rect l="l" t="t" r="r" b="b"/>
            <a:pathLst>
              <a:path w="3364865" h="943610">
                <a:moveTo>
                  <a:pt x="3092996" y="0"/>
                </a:moveTo>
                <a:lnTo>
                  <a:pt x="0" y="0"/>
                </a:lnTo>
                <a:lnTo>
                  <a:pt x="0" y="943482"/>
                </a:lnTo>
                <a:lnTo>
                  <a:pt x="3092996" y="943482"/>
                </a:lnTo>
                <a:lnTo>
                  <a:pt x="3364395" y="471677"/>
                </a:lnTo>
                <a:lnTo>
                  <a:pt x="3092996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5122" y="4478782"/>
            <a:ext cx="281241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Ведущий</a:t>
            </a:r>
            <a:r>
              <a:rPr sz="16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компонент</a:t>
            </a:r>
            <a:r>
              <a:rPr sz="16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6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2024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г.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Участвуют</a:t>
            </a:r>
            <a:r>
              <a:rPr sz="1600" spc="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сегодняшние</a:t>
            </a:r>
            <a:endParaRPr sz="16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пятиклассники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176006" y="3939794"/>
            <a:ext cx="3881754" cy="943610"/>
          </a:xfrm>
          <a:custGeom>
            <a:avLst/>
            <a:gdLst/>
            <a:ahLst/>
            <a:cxnLst/>
            <a:rect l="l" t="t" r="r" b="b"/>
            <a:pathLst>
              <a:path w="3881754" h="943610">
                <a:moveTo>
                  <a:pt x="3881628" y="0"/>
                </a:moveTo>
                <a:lnTo>
                  <a:pt x="271399" y="0"/>
                </a:lnTo>
                <a:lnTo>
                  <a:pt x="0" y="471677"/>
                </a:lnTo>
                <a:lnTo>
                  <a:pt x="271399" y="943482"/>
                </a:lnTo>
                <a:lnTo>
                  <a:pt x="3881628" y="943482"/>
                </a:lnTo>
                <a:lnTo>
                  <a:pt x="3881628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8612885" y="3982339"/>
            <a:ext cx="31470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Ведущий</a:t>
            </a: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компонент</a:t>
            </a:r>
            <a:r>
              <a:rPr sz="1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800" spc="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2021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г.</a:t>
            </a:r>
            <a:endParaRPr sz="18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800" spc="-10" dirty="0" err="1" smtClean="0">
                <a:solidFill>
                  <a:srgbClr val="FFFFFF"/>
                </a:solidFill>
                <a:latin typeface="Microsoft Sans Serif"/>
                <a:cs typeface="Microsoft Sans Serif"/>
              </a:rPr>
              <a:t>Участ</a:t>
            </a:r>
            <a:r>
              <a:rPr lang="ru-RU" sz="1800" spc="-10" dirty="0" err="1" smtClean="0">
                <a:solidFill>
                  <a:srgbClr val="FFFFFF"/>
                </a:solidFill>
                <a:latin typeface="Microsoft Sans Serif"/>
                <a:cs typeface="Microsoft Sans Serif"/>
              </a:rPr>
              <a:t>ники</a:t>
            </a:r>
            <a:r>
              <a:rPr sz="1800" spc="15" dirty="0" smtClean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сегодняшние</a:t>
            </a:r>
            <a:endParaRPr sz="18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восьмиклассники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39921" y="2175459"/>
            <a:ext cx="12039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Креативное</a:t>
            </a:r>
            <a:endParaRPr sz="1600">
              <a:latin typeface="Arial"/>
              <a:cs typeface="Arial"/>
            </a:endParaRPr>
          </a:p>
          <a:p>
            <a:pPr marL="49530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Мышление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20236" y="2785363"/>
            <a:ext cx="22428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Разрешение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проблем </a:t>
            </a:r>
            <a:r>
              <a:rPr sz="1600" b="1" spc="-4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Глобальные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 компетенции</a:t>
            </a:r>
            <a:endParaRPr sz="16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821807" y="2360117"/>
            <a:ext cx="160655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Читательская 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грамотность 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2009,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2018,</a:t>
            </a:r>
            <a:r>
              <a:rPr sz="1600" b="1" spc="-2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2027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18433" y="4104588"/>
            <a:ext cx="222440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Естественно–научная</a:t>
            </a:r>
            <a:endParaRPr sz="1600">
              <a:latin typeface="Arial"/>
              <a:cs typeface="Arial"/>
            </a:endParaRPr>
          </a:p>
          <a:p>
            <a:pPr marL="321945" marR="313055" algn="ctr">
              <a:lnSpc>
                <a:spcPct val="100000"/>
              </a:lnSpc>
            </a:pPr>
            <a:r>
              <a:rPr sz="1600" b="1" spc="-20" dirty="0">
                <a:latin typeface="Arial"/>
                <a:cs typeface="Arial"/>
              </a:rPr>
              <a:t>грамотность 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2006,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2015,</a:t>
            </a:r>
            <a:r>
              <a:rPr sz="1600" b="1" spc="-2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2024</a:t>
            </a:r>
            <a:endParaRPr sz="1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43954" y="4071620"/>
            <a:ext cx="167195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20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20" dirty="0">
                <a:latin typeface="Arial"/>
                <a:cs typeface="Arial"/>
              </a:rPr>
              <a:t>т</a:t>
            </a:r>
            <a:r>
              <a:rPr sz="1600" b="1" spc="-30" dirty="0">
                <a:latin typeface="Arial"/>
                <a:cs typeface="Arial"/>
              </a:rPr>
              <a:t>е</a:t>
            </a:r>
            <a:r>
              <a:rPr sz="1600" b="1" spc="-35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20" dirty="0">
                <a:latin typeface="Arial"/>
                <a:cs typeface="Arial"/>
              </a:rPr>
              <a:t>т</a:t>
            </a:r>
            <a:r>
              <a:rPr sz="1600" b="1" spc="-5" dirty="0">
                <a:latin typeface="Arial"/>
                <a:cs typeface="Arial"/>
              </a:rPr>
              <a:t>ич</a:t>
            </a:r>
            <a:r>
              <a:rPr sz="1600" b="1" spc="-30" dirty="0">
                <a:latin typeface="Arial"/>
                <a:cs typeface="Arial"/>
              </a:rPr>
              <a:t>е</a:t>
            </a:r>
            <a:r>
              <a:rPr sz="1600" b="1" spc="-10" dirty="0">
                <a:latin typeface="Arial"/>
                <a:cs typeface="Arial"/>
              </a:rPr>
              <a:t>с</a:t>
            </a:r>
            <a:r>
              <a:rPr sz="1600" b="1" spc="-5" dirty="0">
                <a:latin typeface="Arial"/>
                <a:cs typeface="Arial"/>
              </a:rPr>
              <a:t>к</a:t>
            </a:r>
            <a:r>
              <a:rPr sz="1600" b="1" spc="-10" dirty="0">
                <a:latin typeface="Arial"/>
                <a:cs typeface="Arial"/>
              </a:rPr>
              <a:t>ая  </a:t>
            </a:r>
            <a:r>
              <a:rPr sz="1600" b="1" spc="-15" dirty="0">
                <a:latin typeface="Arial"/>
                <a:cs typeface="Arial"/>
              </a:rPr>
              <a:t>грамотность </a:t>
            </a:r>
            <a:r>
              <a:rPr sz="1600" b="1" spc="-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2003,</a:t>
            </a:r>
            <a:r>
              <a:rPr sz="1600" b="1" spc="-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2012,</a:t>
            </a:r>
            <a:r>
              <a:rPr sz="1600" b="1" spc="-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2021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39105" y="5399023"/>
            <a:ext cx="14490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Финансовая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ра</a:t>
            </a:r>
            <a:r>
              <a:rPr sz="1800" b="1" spc="-25" dirty="0">
                <a:latin typeface="Arial"/>
                <a:cs typeface="Arial"/>
              </a:rPr>
              <a:t>м</a:t>
            </a:r>
            <a:r>
              <a:rPr sz="1800" b="1" spc="-45" dirty="0">
                <a:latin typeface="Arial"/>
                <a:cs typeface="Arial"/>
              </a:rPr>
              <a:t>о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н</a:t>
            </a:r>
            <a:r>
              <a:rPr sz="1800" b="1" spc="-15" dirty="0">
                <a:latin typeface="Arial"/>
                <a:cs typeface="Arial"/>
              </a:rPr>
              <a:t>о</a:t>
            </a:r>
            <a:r>
              <a:rPr sz="1800" b="1" spc="5" dirty="0">
                <a:latin typeface="Arial"/>
                <a:cs typeface="Arial"/>
              </a:rPr>
              <a:t>с</a:t>
            </a:r>
            <a:r>
              <a:rPr sz="1800" b="1" spc="-20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ь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2319907" y="639521"/>
            <a:ext cx="779697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001F5F"/>
                </a:solidFill>
                <a:latin typeface="Cambria" pitchFamily="18" charset="0"/>
                <a:cs typeface="Impact"/>
              </a:rPr>
              <a:t>Структура</a:t>
            </a:r>
            <a:r>
              <a:rPr sz="2800" spc="5" dirty="0">
                <a:solidFill>
                  <a:srgbClr val="001F5F"/>
                </a:solidFill>
                <a:latin typeface="Cambria" pitchFamily="18" charset="0"/>
                <a:cs typeface="Impact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mbria" pitchFamily="18" charset="0"/>
                <a:cs typeface="Impact"/>
              </a:rPr>
              <a:t>измерительных</a:t>
            </a:r>
            <a:r>
              <a:rPr sz="2800" spc="25" dirty="0">
                <a:solidFill>
                  <a:srgbClr val="001F5F"/>
                </a:solidFill>
                <a:latin typeface="Cambria" pitchFamily="18" charset="0"/>
                <a:cs typeface="Impact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mbria" pitchFamily="18" charset="0"/>
                <a:cs typeface="Impact"/>
              </a:rPr>
              <a:t>материалов</a:t>
            </a:r>
            <a:r>
              <a:rPr sz="2800" spc="55" dirty="0">
                <a:solidFill>
                  <a:srgbClr val="001F5F"/>
                </a:solidFill>
                <a:latin typeface="Cambria" pitchFamily="18" charset="0"/>
                <a:cs typeface="Impact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Cambria" pitchFamily="18" charset="0"/>
                <a:cs typeface="Impact"/>
              </a:rPr>
              <a:t>PISA</a:t>
            </a:r>
            <a:endParaRPr sz="2800" dirty="0">
              <a:latin typeface="Cambria" pitchFamily="18" charset="0"/>
              <a:cs typeface="Impact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948560" y="2786760"/>
          <a:ext cx="8168640" cy="36076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83685"/>
                <a:gridCol w="4084955"/>
              </a:tblGrid>
              <a:tr h="5353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Научное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объяснение</a:t>
                      </a:r>
                      <a:r>
                        <a:rPr sz="20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явлений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08585">
                        <a:lnSpc>
                          <a:spcPts val="2760"/>
                        </a:lnSpc>
                        <a:spcBef>
                          <a:spcPts val="140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Знание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 процедур,</a:t>
                      </a:r>
                      <a:r>
                        <a:rPr sz="20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относящихся</a:t>
                      </a:r>
                      <a:r>
                        <a:rPr sz="2000" spc="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25" dirty="0">
                          <a:latin typeface="Microsoft Sans Serif"/>
                          <a:cs typeface="Microsoft Sans Serif"/>
                        </a:rPr>
                        <a:t>к </a:t>
                      </a:r>
                      <a:r>
                        <a:rPr sz="2000" spc="-5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30" dirty="0">
                          <a:latin typeface="Microsoft Sans Serif"/>
                          <a:cs typeface="Microsoft Sans Serif"/>
                        </a:rPr>
                        <a:t>физическим</a:t>
                      </a:r>
                      <a:r>
                        <a:rPr sz="20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системам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77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Личностный/Окружающая</a:t>
                      </a:r>
                      <a:r>
                        <a:rPr sz="2000" spc="-4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среда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Средний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Открытый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7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1102360">
                        <a:lnSpc>
                          <a:spcPct val="114999"/>
                        </a:lnSpc>
                        <a:spcBef>
                          <a:spcPts val="135"/>
                        </a:spcBef>
                      </a:pPr>
                      <a:r>
                        <a:rPr sz="2000" spc="-40" dirty="0">
                          <a:latin typeface="Microsoft Sans Serif"/>
                          <a:cs typeface="Microsoft Sans Serif"/>
                        </a:rPr>
                        <a:t>Диффузия.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Броуновское </a:t>
                      </a:r>
                      <a:r>
                        <a:rPr sz="2000" spc="-5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движение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7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7651" y="565150"/>
            <a:ext cx="1111059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38555" algn="l"/>
                <a:tab pos="1495425" algn="l"/>
                <a:tab pos="2287905" algn="l"/>
                <a:tab pos="2699385" algn="l"/>
                <a:tab pos="3783329" algn="l"/>
                <a:tab pos="4816475" algn="l"/>
                <a:tab pos="5090795" algn="l"/>
                <a:tab pos="6625590" algn="l"/>
                <a:tab pos="7768590" algn="l"/>
                <a:tab pos="9025255" algn="l"/>
                <a:tab pos="9873615" algn="l"/>
              </a:tabLst>
            </a:pPr>
            <a:r>
              <a:rPr b="1" spc="-310" dirty="0">
                <a:latin typeface="Arial"/>
                <a:cs typeface="Arial"/>
              </a:rPr>
              <a:t>Зад</a:t>
            </a:r>
            <a:r>
              <a:rPr b="1" spc="-280" dirty="0">
                <a:latin typeface="Arial"/>
                <a:cs typeface="Arial"/>
              </a:rPr>
              <a:t>а</a:t>
            </a:r>
            <a:r>
              <a:rPr b="1" spc="-325" dirty="0">
                <a:latin typeface="Arial"/>
                <a:cs typeface="Arial"/>
              </a:rPr>
              <a:t>ни</a:t>
            </a:r>
            <a:r>
              <a:rPr b="1" spc="-295" dirty="0">
                <a:latin typeface="Arial"/>
                <a:cs typeface="Arial"/>
              </a:rPr>
              <a:t>е</a:t>
            </a:r>
            <a:r>
              <a:rPr b="1" dirty="0">
                <a:latin typeface="Arial"/>
                <a:cs typeface="Arial"/>
              </a:rPr>
              <a:t>	</a:t>
            </a:r>
            <a:r>
              <a:rPr b="1" spc="-114" dirty="0">
                <a:latin typeface="Arial"/>
                <a:cs typeface="Arial"/>
              </a:rPr>
              <a:t>2</a:t>
            </a:r>
            <a:r>
              <a:rPr b="1" spc="-95" dirty="0">
                <a:latin typeface="Arial"/>
                <a:cs typeface="Arial"/>
              </a:rPr>
              <a:t>.</a:t>
            </a:r>
            <a:r>
              <a:rPr b="1" dirty="0">
                <a:latin typeface="Arial"/>
                <a:cs typeface="Arial"/>
              </a:rPr>
              <a:t>	</a:t>
            </a:r>
            <a:r>
              <a:rPr spc="-200" dirty="0"/>
              <a:t>Ча</a:t>
            </a:r>
            <a:r>
              <a:rPr spc="-125" dirty="0"/>
              <a:t>с</a:t>
            </a:r>
            <a:r>
              <a:rPr spc="-145" dirty="0"/>
              <a:t>т</a:t>
            </a:r>
            <a:r>
              <a:rPr spc="-170" dirty="0"/>
              <a:t>о</a:t>
            </a:r>
            <a:r>
              <a:rPr dirty="0"/>
              <a:t>	</a:t>
            </a:r>
            <a:r>
              <a:rPr spc="-200" dirty="0"/>
              <a:t>н</a:t>
            </a:r>
            <a:r>
              <a:rPr spc="-190" dirty="0"/>
              <a:t>а</a:t>
            </a:r>
            <a:r>
              <a:rPr dirty="0"/>
              <a:t>	</a:t>
            </a:r>
            <a:r>
              <a:rPr spc="-204" dirty="0"/>
              <a:t>ярлы</a:t>
            </a:r>
            <a:r>
              <a:rPr spc="-170" dirty="0"/>
              <a:t>к</a:t>
            </a:r>
            <a:r>
              <a:rPr spc="-200" dirty="0"/>
              <a:t>ах</a:t>
            </a:r>
            <a:r>
              <a:rPr dirty="0"/>
              <a:t>	</a:t>
            </a:r>
            <a:r>
              <a:rPr spc="-170" dirty="0"/>
              <a:t>одеж</a:t>
            </a:r>
            <a:r>
              <a:rPr spc="-145" dirty="0"/>
              <a:t>д</a:t>
            </a:r>
            <a:r>
              <a:rPr spc="-210" dirty="0"/>
              <a:t>ы</a:t>
            </a:r>
            <a:r>
              <a:rPr dirty="0"/>
              <a:t>	</a:t>
            </a:r>
            <a:r>
              <a:rPr spc="-190" dirty="0"/>
              <a:t>и</a:t>
            </a:r>
            <a:r>
              <a:rPr dirty="0"/>
              <a:t>	</a:t>
            </a:r>
            <a:r>
              <a:rPr spc="-145" dirty="0"/>
              <a:t>т</a:t>
            </a:r>
            <a:r>
              <a:rPr spc="-195" dirty="0"/>
              <a:t>е</a:t>
            </a:r>
            <a:r>
              <a:rPr spc="-200" dirty="0"/>
              <a:t>к</a:t>
            </a:r>
            <a:r>
              <a:rPr spc="-105" dirty="0"/>
              <a:t>с</a:t>
            </a:r>
            <a:r>
              <a:rPr spc="-145" dirty="0"/>
              <a:t>т</a:t>
            </a:r>
            <a:r>
              <a:rPr spc="-200" dirty="0"/>
              <a:t>и</a:t>
            </a:r>
            <a:r>
              <a:rPr spc="-160" dirty="0"/>
              <a:t>л</a:t>
            </a:r>
            <a:r>
              <a:rPr spc="-190" dirty="0"/>
              <a:t>ь</a:t>
            </a:r>
            <a:r>
              <a:rPr spc="-254" dirty="0"/>
              <a:t>ны</a:t>
            </a:r>
            <a:r>
              <a:rPr spc="-175" dirty="0"/>
              <a:t>х</a:t>
            </a:r>
            <a:r>
              <a:rPr dirty="0"/>
              <a:t>	</a:t>
            </a:r>
            <a:r>
              <a:rPr spc="-150" dirty="0"/>
              <a:t>изд</a:t>
            </a:r>
            <a:r>
              <a:rPr spc="-135" dirty="0"/>
              <a:t>е</a:t>
            </a:r>
            <a:r>
              <a:rPr spc="-165" dirty="0"/>
              <a:t>л</a:t>
            </a:r>
            <a:r>
              <a:rPr spc="-204" dirty="0"/>
              <a:t>и</a:t>
            </a:r>
            <a:r>
              <a:rPr spc="-100" dirty="0"/>
              <a:t>й,</a:t>
            </a:r>
            <a:r>
              <a:rPr dirty="0"/>
              <a:t>	</a:t>
            </a:r>
            <a:r>
              <a:rPr spc="-195" dirty="0"/>
              <a:t>и</a:t>
            </a:r>
            <a:r>
              <a:rPr spc="-250" dirty="0"/>
              <a:t>мею</a:t>
            </a:r>
            <a:r>
              <a:rPr spc="-300" dirty="0"/>
              <a:t>щ</a:t>
            </a:r>
            <a:r>
              <a:rPr spc="-195" dirty="0"/>
              <a:t>их</a:t>
            </a:r>
            <a:r>
              <a:rPr dirty="0"/>
              <a:t>	</a:t>
            </a:r>
            <a:r>
              <a:rPr spc="-210" dirty="0"/>
              <a:t>яркую</a:t>
            </a:r>
            <a:r>
              <a:rPr dirty="0"/>
              <a:t>	</a:t>
            </a:r>
            <a:r>
              <a:rPr spc="-175" dirty="0"/>
              <a:t>расц</a:t>
            </a:r>
            <a:r>
              <a:rPr spc="-185" dirty="0"/>
              <a:t>в</a:t>
            </a:r>
            <a:r>
              <a:rPr spc="-204" dirty="0"/>
              <a:t>е</a:t>
            </a:r>
            <a:r>
              <a:rPr spc="-145" dirty="0"/>
              <a:t>т</a:t>
            </a:r>
            <a:r>
              <a:rPr spc="-204" dirty="0"/>
              <a:t>к</a:t>
            </a:r>
            <a:r>
              <a:rPr spc="-250" dirty="0"/>
              <a:t>у</a:t>
            </a:r>
            <a:r>
              <a:rPr spc="-5" dirty="0"/>
              <a:t>,  </a:t>
            </a:r>
            <a:r>
              <a:rPr spc="-210" dirty="0"/>
              <a:t>можно</a:t>
            </a:r>
            <a:r>
              <a:rPr spc="-170" dirty="0"/>
              <a:t> </a:t>
            </a:r>
            <a:r>
              <a:rPr spc="-165" dirty="0"/>
              <a:t>увидеть</a:t>
            </a:r>
            <a:r>
              <a:rPr spc="-145" dirty="0"/>
              <a:t> </a:t>
            </a:r>
            <a:r>
              <a:rPr spc="-185" dirty="0"/>
              <a:t>значок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7651" y="1510106"/>
            <a:ext cx="87725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3530" indent="-291465">
              <a:lnSpc>
                <a:spcPct val="100000"/>
              </a:lnSpc>
              <a:spcBef>
                <a:spcPts val="100"/>
              </a:spcBef>
              <a:buAutoNum type="arabicParenR"/>
              <a:tabLst>
                <a:tab pos="304165" algn="l"/>
              </a:tabLst>
            </a:pPr>
            <a:r>
              <a:rPr sz="2400" spc="-21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Как</a:t>
            </a:r>
            <a:r>
              <a:rPr sz="24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2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вы</a:t>
            </a:r>
            <a:r>
              <a:rPr sz="24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думаете,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что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он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обозначает?</a:t>
            </a:r>
            <a:endParaRPr sz="2400">
              <a:latin typeface="Franklin Gothic Medium"/>
              <a:cs typeface="Franklin Gothic Medium"/>
            </a:endParaRPr>
          </a:p>
          <a:p>
            <a:pPr marL="303530" indent="-291465">
              <a:lnSpc>
                <a:spcPct val="100000"/>
              </a:lnSpc>
              <a:buAutoNum type="arabicParenR"/>
              <a:tabLst>
                <a:tab pos="304165" algn="l"/>
              </a:tabLst>
            </a:pPr>
            <a:r>
              <a:rPr sz="24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Что</a:t>
            </a:r>
            <a:r>
              <a:rPr sz="24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21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может</a:t>
            </a:r>
            <a:r>
              <a:rPr sz="24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произойти,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если</a:t>
            </a:r>
            <a:r>
              <a:rPr sz="24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9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не</a:t>
            </a:r>
            <a:r>
              <a:rPr sz="24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следовать</a:t>
            </a:r>
            <a:r>
              <a:rPr sz="24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20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указанию</a:t>
            </a:r>
            <a:r>
              <a:rPr sz="24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9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на</a:t>
            </a:r>
            <a:r>
              <a:rPr sz="24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ярлыке?</a:t>
            </a:r>
            <a:r>
              <a:rPr sz="24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Докажите.</a:t>
            </a:r>
            <a:endParaRPr sz="2400">
              <a:latin typeface="Franklin Gothic Medium"/>
              <a:cs typeface="Franklin Gothic Medium"/>
            </a:endParaRPr>
          </a:p>
          <a:p>
            <a:pPr marL="303530" indent="-291465">
              <a:lnSpc>
                <a:spcPct val="100000"/>
              </a:lnSpc>
              <a:buAutoNum type="arabicParenR"/>
              <a:tabLst>
                <a:tab pos="304165" algn="l"/>
              </a:tabLst>
            </a:pPr>
            <a:r>
              <a:rPr sz="2400" spc="-204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Почему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9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не</a:t>
            </a:r>
            <a:r>
              <a:rPr sz="24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следует</a:t>
            </a:r>
            <a:r>
              <a:rPr sz="24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8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замачивать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9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</a:t>
            </a:r>
            <a:r>
              <a:rPr sz="24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стирать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вместе</a:t>
            </a:r>
            <a:r>
              <a:rPr sz="24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8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цветное</a:t>
            </a:r>
            <a:r>
              <a:rPr sz="24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9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</a:t>
            </a:r>
            <a:r>
              <a:rPr sz="24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8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белое</a:t>
            </a:r>
            <a:r>
              <a:rPr sz="24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4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белье?</a:t>
            </a:r>
            <a:endParaRPr sz="2400">
              <a:latin typeface="Franklin Gothic Medium"/>
              <a:cs typeface="Franklin Gothic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37808" y="883602"/>
            <a:ext cx="644550" cy="59759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981" y="631697"/>
            <a:ext cx="36271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505" dirty="0">
                <a:latin typeface="Arial"/>
                <a:cs typeface="Arial"/>
              </a:rPr>
              <a:t>О</a:t>
            </a:r>
            <a:r>
              <a:rPr b="1" spc="-355" dirty="0">
                <a:latin typeface="Arial"/>
                <a:cs typeface="Arial"/>
              </a:rPr>
              <a:t>ц</a:t>
            </a:r>
            <a:r>
              <a:rPr b="1" spc="-285" dirty="0">
                <a:latin typeface="Arial"/>
                <a:cs typeface="Arial"/>
              </a:rPr>
              <a:t>е</a:t>
            </a:r>
            <a:r>
              <a:rPr b="1" spc="-300" dirty="0">
                <a:latin typeface="Arial"/>
                <a:cs typeface="Arial"/>
              </a:rPr>
              <a:t>н</a:t>
            </a:r>
            <a:r>
              <a:rPr b="1" spc="-175" dirty="0">
                <a:latin typeface="Arial"/>
                <a:cs typeface="Arial"/>
              </a:rPr>
              <a:t>к</a:t>
            </a:r>
            <a:r>
              <a:rPr b="1" spc="-235" dirty="0">
                <a:latin typeface="Arial"/>
                <a:cs typeface="Arial"/>
              </a:rPr>
              <a:t>а</a:t>
            </a:r>
            <a:r>
              <a:rPr b="1" spc="-260" dirty="0">
                <a:latin typeface="Arial"/>
                <a:cs typeface="Arial"/>
              </a:rPr>
              <a:t> </a:t>
            </a:r>
            <a:r>
              <a:rPr b="1" spc="-365" dirty="0">
                <a:latin typeface="Arial"/>
                <a:cs typeface="Arial"/>
              </a:rPr>
              <a:t>в</a:t>
            </a:r>
            <a:r>
              <a:rPr b="1" spc="-585" dirty="0">
                <a:latin typeface="Arial"/>
                <a:cs typeface="Arial"/>
              </a:rPr>
              <a:t>ы</a:t>
            </a:r>
            <a:r>
              <a:rPr b="1" spc="-405" dirty="0">
                <a:latin typeface="Arial"/>
                <a:cs typeface="Arial"/>
              </a:rPr>
              <a:t>полн</a:t>
            </a:r>
            <a:r>
              <a:rPr b="1" spc="-365" dirty="0">
                <a:latin typeface="Arial"/>
                <a:cs typeface="Arial"/>
              </a:rPr>
              <a:t>е</a:t>
            </a:r>
            <a:r>
              <a:rPr b="1" spc="-315" dirty="0">
                <a:latin typeface="Arial"/>
                <a:cs typeface="Arial"/>
              </a:rPr>
              <a:t>н</a:t>
            </a:r>
            <a:r>
              <a:rPr b="1" spc="-345" dirty="0">
                <a:latin typeface="Arial"/>
                <a:cs typeface="Arial"/>
              </a:rPr>
              <a:t>но</a:t>
            </a:r>
            <a:r>
              <a:rPr b="1" spc="-229" dirty="0">
                <a:latin typeface="Arial"/>
                <a:cs typeface="Arial"/>
              </a:rPr>
              <a:t>г</a:t>
            </a:r>
            <a:r>
              <a:rPr b="1" spc="-365" dirty="0">
                <a:latin typeface="Arial"/>
                <a:cs typeface="Arial"/>
              </a:rPr>
              <a:t>о</a:t>
            </a:r>
            <a:r>
              <a:rPr b="1" spc="-229" dirty="0">
                <a:latin typeface="Arial"/>
                <a:cs typeface="Arial"/>
              </a:rPr>
              <a:t> за</a:t>
            </a:r>
            <a:r>
              <a:rPr b="1" spc="-440" dirty="0">
                <a:latin typeface="Arial"/>
                <a:cs typeface="Arial"/>
              </a:rPr>
              <a:t>д</a:t>
            </a:r>
            <a:r>
              <a:rPr b="1" spc="-315" dirty="0">
                <a:latin typeface="Arial"/>
                <a:cs typeface="Arial"/>
              </a:rPr>
              <a:t>ания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62127" y="1043558"/>
          <a:ext cx="11594465" cy="56650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94465"/>
              </a:tblGrid>
              <a:tr h="4009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полностью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балла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227736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Ученик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дал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ответ: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14960" indent="-247015">
                        <a:lnSpc>
                          <a:spcPct val="100000"/>
                        </a:lnSpc>
                        <a:spcBef>
                          <a:spcPts val="325"/>
                        </a:spcBef>
                        <a:buAutoNum type="arabicParenR"/>
                        <a:tabLst>
                          <a:tab pos="315595" algn="l"/>
                        </a:tabLst>
                      </a:pP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Этот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знак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обозначает,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что стирать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белье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можно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только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температуре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воды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40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°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С.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59410" indent="-291465">
                        <a:lnSpc>
                          <a:spcPct val="100000"/>
                        </a:lnSpc>
                        <a:spcBef>
                          <a:spcPts val="320"/>
                        </a:spcBef>
                        <a:buAutoNum type="arabicParenR"/>
                        <a:tabLst>
                          <a:tab pos="360045" algn="l"/>
                        </a:tabLst>
                      </a:pP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Большинству</a:t>
                      </a:r>
                      <a:r>
                        <a:rPr sz="1800" spc="3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цветных</a:t>
                      </a:r>
                      <a:r>
                        <a:rPr sz="1800" spc="3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тканей</a:t>
                      </a:r>
                      <a:r>
                        <a:rPr sz="1800" spc="3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подходит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стирка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sz="1800" spc="3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высоких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температурных</a:t>
                      </a:r>
                      <a:r>
                        <a:rPr sz="1800" spc="3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режимах,</a:t>
                      </a:r>
                      <a:r>
                        <a:rPr sz="1800" spc="3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так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как</a:t>
                      </a:r>
                      <a:r>
                        <a:rPr sz="1800" spc="3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вещь</a:t>
                      </a:r>
                      <a:r>
                        <a:rPr sz="1800" spc="3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может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потерять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свой цвет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деформироваться.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(Приведено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разумное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субъективное</a:t>
                      </a:r>
                      <a:r>
                        <a:rPr sz="18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доказательство).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8580" marR="60325" algn="just">
                        <a:lnSpc>
                          <a:spcPct val="114999"/>
                        </a:lnSpc>
                        <a:buAutoNum type="arabicParenR" startAt="3"/>
                        <a:tabLst>
                          <a:tab pos="378460" algn="l"/>
                        </a:tabLst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Цветное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белье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содержит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красители.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Молекулы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красителей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совместной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стирке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цветного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белого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белья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проникают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ткань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белого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белья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остаются там.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Это доказывает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явление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диффузии. Для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того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чтобы сохранить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надлежащий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вид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белых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вещей, 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которые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8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содержат</a:t>
                      </a:r>
                      <a:r>
                        <a:rPr sz="18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краситель,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эти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вещи надо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стирать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отдельно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от</a:t>
                      </a:r>
                      <a:r>
                        <a:rPr sz="18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цветных вещей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804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частично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–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2 балла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39941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Дано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два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8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верных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ответов;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второго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ответа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есть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доказательство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501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052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 принимается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частично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1 балл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69208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Дан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один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из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верных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ответов;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второго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ответа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есть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доказательство.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дано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два</a:t>
                      </a:r>
                      <a:r>
                        <a:rPr sz="18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верных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ответа,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но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8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приведено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доказательство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второго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00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баллов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71647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неверный.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ИЛИ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дан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один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верный</a:t>
                      </a:r>
                      <a:r>
                        <a:rPr sz="18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30" dirty="0">
                          <a:latin typeface="Times New Roman"/>
                          <a:cs typeface="Times New Roman"/>
                        </a:rPr>
                        <a:t>ответ,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но не</a:t>
                      </a:r>
                      <a:r>
                        <a:rPr sz="18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приведено</a:t>
                      </a:r>
                      <a:r>
                        <a:rPr sz="1800" spc="-5" dirty="0">
                          <a:latin typeface="Times New Roman"/>
                          <a:cs typeface="Times New Roman"/>
                        </a:rPr>
                        <a:t> доказательство</a:t>
                      </a:r>
                      <a:r>
                        <a:rPr sz="18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spc="-20" dirty="0">
                          <a:latin typeface="Times New Roman"/>
                          <a:cs typeface="Times New Roman"/>
                        </a:rPr>
                        <a:t>второго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514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846189" y="6629501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020" y="1069594"/>
            <a:ext cx="1154366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240" dirty="0">
                <a:latin typeface="Arial"/>
                <a:cs typeface="Arial"/>
              </a:rPr>
              <a:t>З</a:t>
            </a:r>
            <a:r>
              <a:rPr sz="2000" b="1" spc="-185" dirty="0">
                <a:latin typeface="Arial"/>
                <a:cs typeface="Arial"/>
              </a:rPr>
              <a:t>а</a:t>
            </a:r>
            <a:r>
              <a:rPr sz="2000" b="1" spc="-365" dirty="0">
                <a:latin typeface="Arial"/>
                <a:cs typeface="Arial"/>
              </a:rPr>
              <a:t>д</a:t>
            </a:r>
            <a:r>
              <a:rPr sz="2000" b="1" spc="-229" dirty="0">
                <a:latin typeface="Arial"/>
                <a:cs typeface="Arial"/>
              </a:rPr>
              <a:t>ан</a:t>
            </a:r>
            <a:r>
              <a:rPr sz="2000" b="1" spc="-254" dirty="0">
                <a:latin typeface="Arial"/>
                <a:cs typeface="Arial"/>
              </a:rPr>
              <a:t>ие</a:t>
            </a:r>
            <a:r>
              <a:rPr sz="2000" b="1" spc="-210" dirty="0">
                <a:latin typeface="Arial"/>
                <a:cs typeface="Arial"/>
              </a:rPr>
              <a:t> </a:t>
            </a:r>
            <a:r>
              <a:rPr sz="2000" b="1" spc="-85" dirty="0">
                <a:latin typeface="Arial"/>
                <a:cs typeface="Arial"/>
              </a:rPr>
              <a:t>3</a:t>
            </a:r>
            <a:r>
              <a:rPr sz="2000" spc="-5" dirty="0"/>
              <a:t>.</a:t>
            </a:r>
            <a:r>
              <a:rPr sz="2000" spc="-140" dirty="0"/>
              <a:t> </a:t>
            </a:r>
            <a:r>
              <a:rPr sz="2000" spc="-170" dirty="0"/>
              <a:t>П</a:t>
            </a:r>
            <a:r>
              <a:rPr sz="2000" spc="-140" dirty="0"/>
              <a:t>р</a:t>
            </a:r>
            <a:r>
              <a:rPr sz="2000" spc="-150" dirty="0"/>
              <a:t>очитай</a:t>
            </a:r>
            <a:r>
              <a:rPr sz="2000" spc="-100" dirty="0"/>
              <a:t>т</a:t>
            </a:r>
            <a:r>
              <a:rPr sz="2000" spc="-165" dirty="0"/>
              <a:t>е</a:t>
            </a:r>
            <a:r>
              <a:rPr sz="2000" spc="-135" dirty="0"/>
              <a:t> </a:t>
            </a:r>
            <a:r>
              <a:rPr sz="2000" spc="-130" dirty="0"/>
              <a:t>т</a:t>
            </a:r>
            <a:r>
              <a:rPr sz="2000" spc="-150" dirty="0"/>
              <a:t>ек</a:t>
            </a:r>
            <a:r>
              <a:rPr sz="2000" spc="-110" dirty="0"/>
              <a:t>с</a:t>
            </a:r>
            <a:r>
              <a:rPr sz="2000" spc="-170" dirty="0"/>
              <a:t>т</a:t>
            </a:r>
            <a:r>
              <a:rPr sz="2000" spc="-5" dirty="0"/>
              <a:t>.</a:t>
            </a:r>
            <a:endParaRPr sz="2000">
              <a:latin typeface="Arial"/>
              <a:cs typeface="Arial"/>
            </a:endParaRPr>
          </a:p>
          <a:p>
            <a:pPr marL="12700" marR="5080" indent="188595">
              <a:lnSpc>
                <a:spcPct val="100000"/>
              </a:lnSpc>
            </a:pPr>
            <a:r>
              <a:rPr sz="2000" spc="-165" dirty="0"/>
              <a:t>Диффузия</a:t>
            </a:r>
            <a:r>
              <a:rPr sz="2000" spc="-105" dirty="0"/>
              <a:t> </a:t>
            </a:r>
            <a:r>
              <a:rPr sz="2000" spc="-145" dirty="0"/>
              <a:t>в</a:t>
            </a:r>
            <a:r>
              <a:rPr sz="2000" spc="-100" dirty="0"/>
              <a:t> </a:t>
            </a:r>
            <a:r>
              <a:rPr sz="2000" spc="-140" dirty="0"/>
              <a:t>переводе</a:t>
            </a:r>
            <a:r>
              <a:rPr sz="2000" spc="-105" dirty="0"/>
              <a:t> </a:t>
            </a:r>
            <a:r>
              <a:rPr sz="2000" spc="-114" dirty="0"/>
              <a:t>с</a:t>
            </a:r>
            <a:r>
              <a:rPr sz="2000" spc="-105" dirty="0"/>
              <a:t> </a:t>
            </a:r>
            <a:r>
              <a:rPr sz="2000" spc="-145" dirty="0"/>
              <a:t>латинского</a:t>
            </a:r>
            <a:r>
              <a:rPr sz="2000" spc="-100" dirty="0"/>
              <a:t> </a:t>
            </a:r>
            <a:r>
              <a:rPr sz="2000" spc="-150" dirty="0"/>
              <a:t>означает</a:t>
            </a:r>
            <a:r>
              <a:rPr sz="2000" spc="-130" dirty="0"/>
              <a:t> </a:t>
            </a:r>
            <a:r>
              <a:rPr sz="2000" spc="-105" dirty="0"/>
              <a:t>«распространение»,</a:t>
            </a:r>
            <a:r>
              <a:rPr sz="2000" spc="-95" dirty="0"/>
              <a:t> «растекание».</a:t>
            </a:r>
            <a:r>
              <a:rPr sz="2000" spc="-100" dirty="0"/>
              <a:t> </a:t>
            </a:r>
            <a:r>
              <a:rPr sz="2000" spc="-165" dirty="0"/>
              <a:t>Явление</a:t>
            </a:r>
            <a:r>
              <a:rPr sz="2000" spc="-95" dirty="0"/>
              <a:t> </a:t>
            </a:r>
            <a:r>
              <a:rPr sz="2000" spc="-150" dirty="0"/>
              <a:t>взаимного</a:t>
            </a:r>
            <a:r>
              <a:rPr sz="2000" spc="-105" dirty="0"/>
              <a:t> </a:t>
            </a:r>
            <a:r>
              <a:rPr sz="2000" spc="-170" dirty="0"/>
              <a:t>перемешивания </a:t>
            </a:r>
            <a:r>
              <a:rPr sz="2000" spc="-484" dirty="0"/>
              <a:t> </a:t>
            </a:r>
            <a:r>
              <a:rPr sz="2000" spc="-140" dirty="0"/>
              <a:t>беспорядочно</a:t>
            </a:r>
            <a:r>
              <a:rPr sz="2000" spc="-145" dirty="0"/>
              <a:t> </a:t>
            </a:r>
            <a:r>
              <a:rPr sz="2000" spc="-165" dirty="0"/>
              <a:t>движущихся</a:t>
            </a:r>
            <a:r>
              <a:rPr sz="2000" spc="-145" dirty="0"/>
              <a:t> </a:t>
            </a:r>
            <a:r>
              <a:rPr sz="2000" spc="-140" dirty="0"/>
              <a:t>частиц</a:t>
            </a:r>
            <a:r>
              <a:rPr sz="2000" spc="-135" dirty="0"/>
              <a:t> </a:t>
            </a:r>
            <a:r>
              <a:rPr sz="2000" spc="-160" dirty="0"/>
              <a:t>соприкасающихся</a:t>
            </a:r>
            <a:r>
              <a:rPr sz="2000" spc="-125" dirty="0"/>
              <a:t> </a:t>
            </a:r>
            <a:r>
              <a:rPr sz="2000" spc="-155" dirty="0"/>
              <a:t>веществ</a:t>
            </a:r>
            <a:r>
              <a:rPr sz="2000" spc="-140" dirty="0"/>
              <a:t> </a:t>
            </a:r>
            <a:r>
              <a:rPr sz="2000" spc="-155" dirty="0"/>
              <a:t>называется</a:t>
            </a:r>
            <a:r>
              <a:rPr sz="2000" spc="-160" dirty="0"/>
              <a:t> </a:t>
            </a:r>
            <a:r>
              <a:rPr sz="2000" spc="-140" dirty="0"/>
              <a:t>диффузией.</a:t>
            </a:r>
            <a:endParaRPr sz="2000"/>
          </a:p>
        </p:txBody>
      </p:sp>
      <p:sp>
        <p:nvSpPr>
          <p:cNvPr id="3" name="object 3"/>
          <p:cNvSpPr txBox="1"/>
          <p:nvPr/>
        </p:nvSpPr>
        <p:spPr>
          <a:xfrm>
            <a:off x="268020" y="1984375"/>
            <a:ext cx="11542395" cy="3074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88595" algn="just">
              <a:lnSpc>
                <a:spcPct val="100000"/>
              </a:lnSpc>
              <a:spcBef>
                <a:spcPts val="105"/>
              </a:spcBef>
            </a:pP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Явление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диффузии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–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важное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физическое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явление,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часто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встречающееся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природе </a:t>
            </a:r>
            <a:r>
              <a:rPr sz="2000" spc="-12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(ведь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частицы </a:t>
            </a:r>
            <a:r>
              <a:rPr sz="2000" spc="-19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любых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веществ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постоянно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совершают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беспорядочное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движение).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Используется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явление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быту,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технике. </a:t>
            </a:r>
            <a:r>
              <a:rPr sz="2000" spc="-18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Такое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чувство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человека и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других </a:t>
            </a:r>
            <a:r>
              <a:rPr sz="2000" spc="-18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живых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существ,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как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обоняние,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возможно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только благодаря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диффузии.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Благодаря 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явлению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диффузии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происходит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насыщение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воды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кислородом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из </a:t>
            </a:r>
            <a:r>
              <a:rPr sz="2000" spc="-12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воздуха,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который необходим </a:t>
            </a:r>
            <a:r>
              <a:rPr sz="20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рыбам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для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дыхания. </a:t>
            </a:r>
            <a:r>
              <a:rPr sz="20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На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явлении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диффузии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основана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засолка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огурцов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использование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приправ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кулинарии.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Природные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горючие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газы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не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имеют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запаха,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</a:t>
            </a:r>
            <a:r>
              <a:rPr sz="2000" spc="19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</a:t>
            </a:r>
            <a:r>
              <a:rPr sz="2000" spc="19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ним 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специально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добавляют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резко 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пахнущие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вещества. </a:t>
            </a:r>
            <a:r>
              <a:rPr sz="2000" spc="-10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какой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целью? </a:t>
            </a:r>
            <a:r>
              <a:rPr sz="20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Чтобы </a:t>
            </a:r>
            <a:r>
              <a:rPr sz="2000" spc="-17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можно было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почувствовать </a:t>
            </a:r>
            <a:r>
              <a:rPr sz="2000" spc="-10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«запах </a:t>
            </a:r>
            <a:r>
              <a:rPr sz="2000" spc="-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газа»,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если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забыли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закрыть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кран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газовой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плиты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или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повреждена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труба 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газопровода. </a:t>
            </a:r>
            <a:r>
              <a:rPr sz="2000" spc="-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Явление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диффузии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происходит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пайке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и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сварке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металлов,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получении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сплавов.</a:t>
            </a:r>
            <a:r>
              <a:rPr sz="2000" spc="-12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Так,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например,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расплавленное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железо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вводят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вещество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2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углерод.</a:t>
            </a:r>
            <a:r>
              <a:rPr sz="2000" spc="-114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В </a:t>
            </a:r>
            <a:r>
              <a:rPr sz="2000" spc="-12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результате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получают прочную </a:t>
            </a:r>
            <a:r>
              <a:rPr sz="2000" spc="-13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сталь </a:t>
            </a:r>
            <a:r>
              <a:rPr sz="2000" spc="-15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–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сплав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железа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14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с </a:t>
            </a:r>
            <a:r>
              <a:rPr sz="2000" spc="-13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углеродом,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где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на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каждую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тысячу</a:t>
            </a:r>
            <a:r>
              <a:rPr sz="2000" spc="17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5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атомов</a:t>
            </a:r>
            <a:r>
              <a:rPr sz="2000" spc="19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железа</a:t>
            </a:r>
            <a:r>
              <a:rPr sz="2000" spc="18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приходится 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по </a:t>
            </a:r>
            <a:r>
              <a:rPr sz="2000" spc="-14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два</a:t>
            </a:r>
            <a:r>
              <a:rPr sz="2000" spc="-14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60" dirty="0">
                <a:solidFill>
                  <a:srgbClr val="1F4E79"/>
                </a:solidFill>
                <a:latin typeface="Franklin Gothic Medium"/>
                <a:cs typeface="Franklin Gothic Medium"/>
              </a:rPr>
              <a:t>атома</a:t>
            </a:r>
            <a:r>
              <a:rPr sz="2000" spc="-10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 </a:t>
            </a:r>
            <a:r>
              <a:rPr sz="2000" spc="-125" dirty="0">
                <a:solidFill>
                  <a:srgbClr val="1F4E79"/>
                </a:solidFill>
                <a:latin typeface="Franklin Gothic Medium"/>
                <a:cs typeface="Franklin Gothic Medium"/>
              </a:rPr>
              <a:t>углерода.</a:t>
            </a:r>
            <a:endParaRPr sz="2000">
              <a:latin typeface="Franklin Gothic Medium"/>
              <a:cs typeface="Franklin Gothic 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82930" y="2309622"/>
          <a:ext cx="8168639" cy="42051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13429"/>
                <a:gridCol w="4855210"/>
              </a:tblGrid>
              <a:tr h="11327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Интерпретация </a:t>
                      </a:r>
                      <a:r>
                        <a:rPr sz="2000" spc="-5" dirty="0">
                          <a:latin typeface="Microsoft Sans Serif"/>
                          <a:cs typeface="Microsoft Sans Serif"/>
                        </a:rPr>
                        <a:t>данных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dirty="0">
                          <a:latin typeface="Microsoft Sans Serif"/>
                          <a:cs typeface="Microsoft Sans Serif"/>
                        </a:rPr>
                        <a:t>и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  <a:p>
                      <a:pPr marL="68580" marR="170180">
                        <a:lnSpc>
                          <a:spcPct val="114999"/>
                        </a:lnSpc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использование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научных </a:t>
                      </a:r>
                      <a:r>
                        <a:rPr sz="2000" spc="-25" dirty="0">
                          <a:latin typeface="Microsoft Sans Serif"/>
                          <a:cs typeface="Microsoft Sans Serif"/>
                        </a:rPr>
                        <a:t>доказательств </a:t>
                      </a:r>
                      <a:r>
                        <a:rPr sz="2000" spc="-5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5" dirty="0">
                          <a:latin typeface="Microsoft Sans Serif"/>
                          <a:cs typeface="Microsoft Sans Serif"/>
                        </a:rPr>
                        <a:t>для</a:t>
                      </a:r>
                      <a:r>
                        <a:rPr sz="20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получения</a:t>
                      </a:r>
                      <a:r>
                        <a:rPr sz="2000" spc="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выводов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08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5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Знание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процедур,</a:t>
                      </a:r>
                      <a:r>
                        <a:rPr sz="20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5" dirty="0">
                          <a:latin typeface="Microsoft Sans Serif"/>
                          <a:cs typeface="Microsoft Sans Serif"/>
                        </a:rPr>
                        <a:t>относящихся </a:t>
                      </a:r>
                      <a:r>
                        <a:rPr sz="2000" spc="-125" dirty="0">
                          <a:latin typeface="Microsoft Sans Serif"/>
                          <a:cs typeface="Microsoft Sans Serif"/>
                        </a:rPr>
                        <a:t>к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2000" spc="-30" dirty="0">
                          <a:latin typeface="Microsoft Sans Serif"/>
                          <a:cs typeface="Microsoft Sans Serif"/>
                        </a:rPr>
                        <a:t>физическим</a:t>
                      </a:r>
                      <a:r>
                        <a:rPr sz="20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20" dirty="0">
                          <a:latin typeface="Microsoft Sans Serif"/>
                          <a:cs typeface="Microsoft Sans Serif"/>
                        </a:rPr>
                        <a:t>системам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Личностный/Окружающая</a:t>
                      </a:r>
                      <a:r>
                        <a:rPr sz="2000" spc="-5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0" dirty="0">
                          <a:latin typeface="Microsoft Sans Serif"/>
                          <a:cs typeface="Microsoft Sans Serif"/>
                        </a:rPr>
                        <a:t>среда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Высокий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1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Открытый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0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72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spc="-35" dirty="0">
                          <a:latin typeface="Microsoft Sans Serif"/>
                          <a:cs typeface="Microsoft Sans Serif"/>
                        </a:rPr>
                        <a:t>Диффузия.</a:t>
                      </a:r>
                      <a:r>
                        <a:rPr sz="200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Броуновское</a:t>
                      </a:r>
                      <a:r>
                        <a:rPr sz="20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2000" spc="-15" dirty="0">
                          <a:latin typeface="Microsoft Sans Serif"/>
                          <a:cs typeface="Microsoft Sans Serif"/>
                        </a:rPr>
                        <a:t>движение</a:t>
                      </a:r>
                      <a:endParaRPr sz="20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8020" y="866902"/>
            <a:ext cx="1137031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pc="-210" dirty="0"/>
              <a:t>Как</a:t>
            </a:r>
            <a:r>
              <a:rPr spc="-204" dirty="0"/>
              <a:t> </a:t>
            </a:r>
            <a:r>
              <a:rPr spc="-240" dirty="0"/>
              <a:t>бы</a:t>
            </a:r>
            <a:r>
              <a:rPr spc="-235" dirty="0"/>
              <a:t> </a:t>
            </a:r>
            <a:r>
              <a:rPr spc="-210" dirty="0"/>
              <a:t>Вы</a:t>
            </a:r>
            <a:r>
              <a:rPr spc="-204" dirty="0"/>
              <a:t> </a:t>
            </a:r>
            <a:r>
              <a:rPr spc="-185" dirty="0"/>
              <a:t>объяснили</a:t>
            </a:r>
            <a:r>
              <a:rPr spc="-180" dirty="0"/>
              <a:t> </a:t>
            </a:r>
            <a:r>
              <a:rPr spc="-195" dirty="0"/>
              <a:t>явление</a:t>
            </a:r>
            <a:r>
              <a:rPr spc="-190" dirty="0"/>
              <a:t> </a:t>
            </a:r>
            <a:r>
              <a:rPr spc="-185" dirty="0"/>
              <a:t>диффузии</a:t>
            </a:r>
            <a:r>
              <a:rPr spc="-180" dirty="0"/>
              <a:t> </a:t>
            </a:r>
            <a:r>
              <a:rPr spc="-195" dirty="0"/>
              <a:t>своему</a:t>
            </a:r>
            <a:r>
              <a:rPr spc="-190" dirty="0"/>
              <a:t> </a:t>
            </a:r>
            <a:r>
              <a:rPr spc="-210" dirty="0"/>
              <a:t>младшему</a:t>
            </a:r>
            <a:r>
              <a:rPr spc="-204" dirty="0"/>
              <a:t> </a:t>
            </a:r>
            <a:r>
              <a:rPr spc="-160" dirty="0"/>
              <a:t>брату</a:t>
            </a:r>
            <a:r>
              <a:rPr spc="-155" dirty="0"/>
              <a:t> </a:t>
            </a:r>
            <a:r>
              <a:rPr spc="-135" dirty="0"/>
              <a:t>(сестре,</a:t>
            </a:r>
            <a:r>
              <a:rPr spc="-130" dirty="0"/>
              <a:t> другу), </a:t>
            </a:r>
            <a:r>
              <a:rPr spc="-125" dirty="0"/>
              <a:t> </a:t>
            </a:r>
            <a:r>
              <a:rPr spc="-180" dirty="0"/>
              <a:t>воспользовавшись </a:t>
            </a:r>
            <a:r>
              <a:rPr spc="-190" dirty="0"/>
              <a:t>рисунком </a:t>
            </a:r>
            <a:r>
              <a:rPr spc="-140" dirty="0"/>
              <a:t>с </a:t>
            </a:r>
            <a:r>
              <a:rPr spc="-185" dirty="0"/>
              <a:t>игроками </a:t>
            </a:r>
            <a:r>
              <a:rPr spc="-195" dirty="0"/>
              <a:t>на </a:t>
            </a:r>
            <a:r>
              <a:rPr spc="-185" dirty="0"/>
              <a:t>футбольном </a:t>
            </a:r>
            <a:r>
              <a:rPr spc="-180" dirty="0"/>
              <a:t>поле </a:t>
            </a:r>
            <a:r>
              <a:rPr spc="-120" dirty="0"/>
              <a:t>(рис. </a:t>
            </a:r>
            <a:r>
              <a:rPr spc="-125" dirty="0"/>
              <a:t>3.1)? </a:t>
            </a:r>
            <a:r>
              <a:rPr spc="-170" dirty="0"/>
              <a:t>Придумайте, </a:t>
            </a:r>
            <a:r>
              <a:rPr spc="-195" dirty="0"/>
              <a:t>запишите </a:t>
            </a:r>
            <a:r>
              <a:rPr spc="-190" dirty="0"/>
              <a:t>и </a:t>
            </a:r>
            <a:r>
              <a:rPr spc="-185" dirty="0"/>
              <a:t> </a:t>
            </a:r>
            <a:r>
              <a:rPr spc="-175" dirty="0"/>
              <a:t>изобразите</a:t>
            </a:r>
            <a:r>
              <a:rPr spc="-150" dirty="0"/>
              <a:t> </a:t>
            </a:r>
            <a:r>
              <a:rPr spc="-165" dirty="0"/>
              <a:t>свой способ</a:t>
            </a:r>
            <a:r>
              <a:rPr spc="-170" dirty="0"/>
              <a:t> </a:t>
            </a:r>
            <a:r>
              <a:rPr spc="-190" dirty="0"/>
              <a:t>объяснения </a:t>
            </a:r>
            <a:r>
              <a:rPr spc="-195" dirty="0"/>
              <a:t>явления</a:t>
            </a:r>
            <a:r>
              <a:rPr spc="-180" dirty="0"/>
              <a:t> </a:t>
            </a:r>
            <a:r>
              <a:rPr spc="-165" dirty="0"/>
              <a:t>диффузии.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96478" y="2455672"/>
            <a:ext cx="3665220" cy="205041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864090" y="4541901"/>
            <a:ext cx="73279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Times New Roman"/>
                <a:cs typeface="Times New Roman"/>
              </a:rPr>
              <a:t>Рисунок</a:t>
            </a:r>
            <a:r>
              <a:rPr sz="1100" spc="-5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Times New Roman"/>
                <a:cs typeface="Times New Roman"/>
              </a:rPr>
              <a:t>3.1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981" y="729234"/>
            <a:ext cx="36163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0" dirty="0"/>
              <a:t>О</a:t>
            </a:r>
            <a:r>
              <a:rPr spc="-170" dirty="0"/>
              <a:t>ц</a:t>
            </a:r>
            <a:r>
              <a:rPr spc="-195" dirty="0"/>
              <a:t>ен</a:t>
            </a:r>
            <a:r>
              <a:rPr spc="-175" dirty="0"/>
              <a:t>к</a:t>
            </a:r>
            <a:r>
              <a:rPr spc="-195" dirty="0"/>
              <a:t>а</a:t>
            </a:r>
            <a:r>
              <a:rPr spc="-170" dirty="0"/>
              <a:t> </a:t>
            </a:r>
            <a:r>
              <a:rPr spc="-229" dirty="0"/>
              <a:t>вы</a:t>
            </a:r>
            <a:r>
              <a:rPr spc="-180" dirty="0"/>
              <a:t>полн</a:t>
            </a:r>
            <a:r>
              <a:rPr spc="-185" dirty="0"/>
              <a:t>е</a:t>
            </a:r>
            <a:r>
              <a:rPr spc="-170" dirty="0"/>
              <a:t>нног</a:t>
            </a:r>
            <a:r>
              <a:rPr spc="-175" dirty="0"/>
              <a:t>о</a:t>
            </a:r>
            <a:r>
              <a:rPr spc="-180" dirty="0"/>
              <a:t> </a:t>
            </a:r>
            <a:r>
              <a:rPr spc="-175" dirty="0"/>
              <a:t>задания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0916" y="1369186"/>
          <a:ext cx="11734165" cy="4232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734165"/>
              </a:tblGrid>
              <a:tr h="416687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полностью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2 балла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1792224">
                <a:tc>
                  <a:txBody>
                    <a:bodyPr/>
                    <a:lstStyle/>
                    <a:p>
                      <a:pPr marL="68580" marR="59055" algn="just">
                        <a:lnSpc>
                          <a:spcPts val="2760"/>
                        </a:lnSpc>
                        <a:spcBef>
                          <a:spcPts val="2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Ученик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дал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ответ: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«Явление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диффузии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основано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на взаимном перемешивании беспорядочно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движущихся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частиц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соприкасающихся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веществ.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Футбольные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игроки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одной 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команды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поле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взаимодействуют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другой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командой.</a:t>
                      </a:r>
                      <a:r>
                        <a:rPr sz="2000" spc="20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Любой</a:t>
                      </a:r>
                      <a:r>
                        <a:rPr sz="2000" spc="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игрок</a:t>
                      </a:r>
                      <a:r>
                        <a:rPr sz="2000" spc="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может</a:t>
                      </a:r>
                      <a:r>
                        <a:rPr sz="2000" spc="1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двигаться</a:t>
                      </a:r>
                      <a:r>
                        <a:rPr sz="2000" spc="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spc="1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любом</a:t>
                      </a:r>
                      <a:r>
                        <a:rPr sz="2000" spc="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направлении</a:t>
                      </a:r>
                      <a:r>
                        <a:rPr sz="2000" spc="20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2000" spc="1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игровому</a:t>
                      </a:r>
                      <a:r>
                        <a:rPr sz="2000" spc="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полю.</a:t>
                      </a:r>
                      <a:r>
                        <a:rPr sz="2000" spc="1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Игроки</a:t>
                      </a:r>
                      <a:r>
                        <a:rPr sz="2000" spc="1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могут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68580" algn="just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сталкиваться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между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собой».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68580" algn="just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Придуман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свой 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способ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объяснения</a:t>
                      </a:r>
                      <a:r>
                        <a:rPr sz="2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2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приведением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поясняющих</a:t>
                      </a:r>
                      <a:r>
                        <a:rPr sz="2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рисунков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объяснения</a:t>
                      </a:r>
                      <a:r>
                        <a:rPr sz="2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явления</a:t>
                      </a:r>
                      <a:r>
                        <a:rPr sz="2000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диффузии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4527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частично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балл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4254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755904">
                <a:tc>
                  <a:txBody>
                    <a:bodyPr/>
                    <a:lstStyle/>
                    <a:p>
                      <a:pPr marL="68580" marR="59690">
                        <a:lnSpc>
                          <a:spcPts val="2760"/>
                        </a:lnSpc>
                        <a:spcBef>
                          <a:spcPts val="90"/>
                        </a:spcBef>
                        <a:tabLst>
                          <a:tab pos="638175" algn="l"/>
                          <a:tab pos="1587500" algn="l"/>
                          <a:tab pos="2359025" algn="l"/>
                          <a:tab pos="2769235" algn="l"/>
                          <a:tab pos="3165475" algn="l"/>
                          <a:tab pos="4372610" algn="l"/>
                          <a:tab pos="5014595" algn="l"/>
                          <a:tab pos="5911850" algn="l"/>
                          <a:tab pos="7308215" algn="l"/>
                          <a:tab pos="7568565" algn="l"/>
                          <a:tab pos="9132570" algn="l"/>
                          <a:tab pos="10671810" algn="l"/>
                        </a:tabLst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Да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н	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ерный	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2000" spc="-16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,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е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прид</a:t>
                      </a:r>
                      <a:r>
                        <a:rPr sz="2000" spc="-45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ан	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св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ой	сп</a:t>
                      </a:r>
                      <a:r>
                        <a:rPr sz="2000" spc="4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б	о</a:t>
                      </a:r>
                      <a:r>
                        <a:rPr sz="2000" spc="-55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ъяс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ен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я	с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spc="-3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ден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ем	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2000" spc="-3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ясняющ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х	ри</a:t>
                      </a:r>
                      <a:r>
                        <a:rPr sz="2000" spc="-25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spc="-10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ов 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объяснения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явления</a:t>
                      </a:r>
                      <a:r>
                        <a:rPr sz="20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диффузии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14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принимается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–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баллов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4DFEB"/>
                    </a:solidFill>
                  </a:tcPr>
                </a:tc>
              </a:tr>
              <a:tr h="41452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Ответ</a:t>
                      </a:r>
                      <a:r>
                        <a:rPr sz="20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неверный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6846189" y="6499352"/>
            <a:ext cx="509460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latin typeface="Calibri"/>
                <a:cs typeface="Calibri"/>
              </a:rPr>
              <a:t>Сафронов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Н.В.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–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«Технологические</a:t>
            </a:r>
            <a:r>
              <a:rPr sz="1050" spc="-3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карты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по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физике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к</a:t>
            </a:r>
            <a:r>
              <a:rPr sz="1050" spc="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УМК «Классический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spc="-5" dirty="0">
                <a:latin typeface="Calibri"/>
                <a:cs typeface="Calibri"/>
              </a:rPr>
              <a:t>курс» </a:t>
            </a:r>
            <a:r>
              <a:rPr sz="1050" dirty="0">
                <a:latin typeface="Calibri"/>
                <a:cs typeface="Calibri"/>
              </a:rPr>
              <a:t>7 класс»</a:t>
            </a:r>
            <a:endParaRPr sz="1050">
              <a:latin typeface="Calibri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80915"/>
              </p:ext>
            </p:extLst>
          </p:nvPr>
        </p:nvGraphicFramePr>
        <p:xfrm>
          <a:off x="381001" y="1143000"/>
          <a:ext cx="11429999" cy="5410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786"/>
                <a:gridCol w="4632813"/>
                <a:gridCol w="6248400"/>
              </a:tblGrid>
              <a:tr h="344167">
                <a:tc>
                  <a:txBody>
                    <a:bodyPr/>
                    <a:lstStyle/>
                    <a:p>
                      <a:pPr marL="758825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75882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Компетенции</a:t>
                      </a:r>
                      <a:r>
                        <a:rPr lang="ru-RU" sz="1400" b="1" spc="-2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ЕНГ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314325" marR="3130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Требования</a:t>
                      </a:r>
                      <a:r>
                        <a:rPr lang="ru-RU" sz="1400" b="1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ФГОС</a:t>
                      </a:r>
                      <a:r>
                        <a:rPr lang="ru-RU" sz="1400" b="1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ООО</a:t>
                      </a:r>
                      <a:r>
                        <a:rPr lang="ru-RU" sz="1400" b="1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к образовательным</a:t>
                      </a:r>
                      <a:r>
                        <a:rPr lang="ru-RU" sz="1400" b="1" spc="-15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результатам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1233">
                <a:tc>
                  <a:txBody>
                    <a:bodyPr/>
                    <a:lstStyle/>
                    <a:p>
                      <a:pPr marL="57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7112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Научное объяснение явлений, включая: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применение естественнонаучных знаний</a:t>
                      </a:r>
                      <a:r>
                        <a:rPr lang="ru-RU" sz="1500" spc="-29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для</a:t>
                      </a:r>
                      <a:r>
                        <a:rPr lang="ru-RU" sz="1500" spc="-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объяснения явлений;</a:t>
                      </a:r>
                    </a:p>
                    <a:p>
                      <a:pPr marL="67945" marR="1043305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использование и создание</a:t>
                      </a:r>
                      <a:r>
                        <a:rPr lang="ru-RU" sz="1500" spc="-28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объяснительных моделей;</a:t>
                      </a:r>
                      <a:r>
                        <a:rPr lang="ru-RU" sz="1500" spc="-28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др.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11366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Создание, применение и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преобразование знаков и символов,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моделей и схем для решения учебных и</a:t>
                      </a:r>
                      <a:r>
                        <a:rPr lang="ru-RU" sz="1500" spc="-29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познавательных задач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ru-RU" sz="1500" i="1" dirty="0" err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метапредметный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результат</a:t>
                      </a:r>
                      <a:r>
                        <a:rPr lang="ru-RU" sz="1500" i="1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образования).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460"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396240"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Понимание основных особенностей</a:t>
                      </a:r>
                      <a:r>
                        <a:rPr lang="ru-RU" sz="1500" spc="-28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естественнонаучного исследования,</a:t>
                      </a:r>
                      <a:r>
                        <a:rPr lang="ru-RU" sz="1500" spc="-29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spc="-29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включая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</a:p>
                    <a:p>
                      <a:pPr marL="67945" marR="182880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распознавание</a:t>
                      </a:r>
                      <a:r>
                        <a:rPr lang="ru-RU" sz="1500" spc="-2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r>
                        <a:rPr lang="ru-RU" sz="1500" spc="-2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формулирование</a:t>
                      </a:r>
                      <a:r>
                        <a:rPr lang="ru-RU" sz="1500" spc="-2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цели</a:t>
                      </a:r>
                      <a:r>
                        <a:rPr lang="ru-RU" sz="1500" spc="-28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spc="-285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данного</a:t>
                      </a:r>
                      <a:r>
                        <a:rPr lang="ru-RU" sz="1500" spc="-5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исследования;</a:t>
                      </a: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выдвижение</a:t>
                      </a:r>
                      <a:r>
                        <a:rPr lang="ru-RU" sz="1500" spc="-2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объяснительных</a:t>
                      </a:r>
                      <a:r>
                        <a:rPr lang="ru-RU" sz="1500" spc="-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гипотез</a:t>
                      </a:r>
                      <a:r>
                        <a:rPr lang="ru-RU" sz="1500" spc="-2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предложение</a:t>
                      </a:r>
                      <a:r>
                        <a:rPr lang="ru-RU" sz="1500" spc="-1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способов</a:t>
                      </a:r>
                      <a:r>
                        <a:rPr lang="ru-RU" sz="1500" spc="-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их</a:t>
                      </a:r>
                      <a:r>
                        <a:rPr lang="ru-RU" sz="1500" spc="-1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проверки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предложение или оценка способов научного исследования данного вопроса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Овладение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научным подходом к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решению</a:t>
                      </a:r>
                      <a:r>
                        <a:rPr lang="ru-RU" sz="1500" spc="-2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различных</a:t>
                      </a:r>
                      <a:r>
                        <a:rPr lang="ru-RU" sz="1500" spc="-2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задач;</a:t>
                      </a:r>
                      <a:r>
                        <a:rPr lang="ru-RU" sz="1500" spc="-2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овладение</a:t>
                      </a:r>
                      <a:r>
                        <a:rPr lang="ru-RU" sz="1500" spc="-28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spc="-285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умениями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формулировать гипотезы</a:t>
                      </a:r>
                      <a:r>
                        <a:rPr lang="ru-RU" sz="1500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(общие предметные результаты для</a:t>
                      </a:r>
                      <a:r>
                        <a:rPr lang="ru-RU" sz="1500" i="1" spc="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предметной</a:t>
                      </a:r>
                      <a:r>
                        <a:rPr lang="ru-RU" sz="1500" i="1" spc="-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области «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Естественнонаучные</a:t>
                      </a:r>
                      <a:r>
                        <a:rPr lang="ru-RU" sz="1500" i="1" spc="-55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предметы</a:t>
                      </a:r>
                      <a:r>
                        <a:rPr lang="ru-RU" sz="1500" i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»).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Приобретение опыта применения научных методов познания </a:t>
                      </a:r>
                      <a:r>
                        <a:rPr lang="ru-RU" sz="150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(предметный результат изучения физики)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опыта использования различных методов изучения веществ </a:t>
                      </a:r>
                      <a:r>
                        <a:rPr lang="ru-RU" sz="150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(предметный результат изучения химии).</a:t>
                      </a:r>
                      <a:endParaRPr lang="ru-RU" sz="15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опыта использования методов биологической науки </a:t>
                      </a:r>
                      <a:r>
                        <a:rPr lang="ru-RU" sz="1500" i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(предметный результат изучения биологии).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460">
                <a:tc>
                  <a:txBody>
                    <a:bodyPr/>
                    <a:lstStyle/>
                    <a:p>
                      <a:pPr marL="5715"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5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92710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Интерпретация данных и использование</a:t>
                      </a:r>
                      <a:r>
                        <a:rPr lang="ru-RU" sz="1500" spc="-28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научных доказательств для получения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выводов,</a:t>
                      </a:r>
                      <a:r>
                        <a:rPr lang="ru-RU" sz="1500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включая:</a:t>
                      </a:r>
                    </a:p>
                    <a:p>
                      <a:pPr marL="67945" marR="221615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анализ, интерпретацию данных и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получение</a:t>
                      </a:r>
                      <a:r>
                        <a:rPr lang="ru-RU" sz="1500" spc="-4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соответствующих</a:t>
                      </a:r>
                      <a:r>
                        <a:rPr lang="ru-RU" sz="1500" spc="-2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выводов;</a:t>
                      </a:r>
                      <a:r>
                        <a:rPr lang="ru-RU" sz="1500" spc="-28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500" spc="-285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 marR="221615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преобразование</a:t>
                      </a:r>
                      <a:r>
                        <a:rPr lang="ru-RU" sz="1500" spc="-1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одной</a:t>
                      </a:r>
                      <a:r>
                        <a:rPr lang="ru-RU" sz="15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 smtClean="0">
                          <a:effectLst/>
                          <a:latin typeface="Times New Roman"/>
                          <a:ea typeface="Times New Roman"/>
                        </a:rPr>
                        <a:t>формы представления</a:t>
                      </a:r>
                      <a:r>
                        <a:rPr lang="ru-RU" sz="1500" spc="-25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данных</a:t>
                      </a:r>
                      <a:r>
                        <a:rPr lang="ru-RU" sz="1500" spc="-2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1500" spc="-2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другую;</a:t>
                      </a:r>
                      <a:r>
                        <a:rPr lang="ru-RU" sz="1500" spc="-28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и др.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264160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Определение понятий, создание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обобщений, установление аналогий,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классификация,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установление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причинно-следственных связей,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построение логических рассуждений,</a:t>
                      </a:r>
                      <a:r>
                        <a:rPr lang="ru-RU" sz="1500" spc="-29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умозаключений</a:t>
                      </a:r>
                      <a:r>
                        <a:rPr lang="ru-RU" sz="15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(индуктивных,</a:t>
                      </a:r>
                    </a:p>
                    <a:p>
                      <a:pPr marL="66675" marR="161925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дедуктивных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и по аналогии) и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получение выводов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500" i="1" dirty="0" err="1">
                          <a:effectLst/>
                          <a:latin typeface="Times New Roman"/>
                          <a:ea typeface="Times New Roman"/>
                        </a:rPr>
                        <a:t>метапредметный</a:t>
                      </a:r>
                      <a:r>
                        <a:rPr lang="ru-RU" sz="1500" i="1" spc="-28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результат</a:t>
                      </a:r>
                      <a:r>
                        <a:rPr lang="ru-RU" sz="1500" i="1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образования).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6675" marR="276225"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Оценка результатов экспериментов,</a:t>
                      </a:r>
                      <a:r>
                        <a:rPr lang="ru-RU" sz="1500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представление научно обоснованных</a:t>
                      </a:r>
                      <a:r>
                        <a:rPr lang="ru-RU" sz="1500" spc="-29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Times New Roman"/>
                          <a:ea typeface="Times New Roman"/>
                        </a:rPr>
                        <a:t>аргументов своих действий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(общие</a:t>
                      </a:r>
                      <a:r>
                        <a:rPr lang="ru-RU" sz="1500" i="1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предметные результаты для</a:t>
                      </a:r>
                      <a:r>
                        <a:rPr lang="ru-RU" sz="1500" i="1" spc="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предметной</a:t>
                      </a:r>
                      <a:r>
                        <a:rPr lang="ru-RU" sz="1500" i="1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dirty="0" smtClean="0">
                          <a:effectLst/>
                          <a:latin typeface="Times New Roman"/>
                          <a:ea typeface="Times New Roman"/>
                        </a:rPr>
                        <a:t>области «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Естественнонаучные</a:t>
                      </a:r>
                      <a:r>
                        <a:rPr lang="ru-RU" sz="1500" i="1" spc="-5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500" i="1" spc="-55" dirty="0" smtClean="0">
                          <a:effectLst/>
                          <a:latin typeface="Times New Roman"/>
                          <a:ea typeface="Times New Roman"/>
                        </a:rPr>
                        <a:t> п</a:t>
                      </a:r>
                      <a:r>
                        <a:rPr lang="ru-RU" sz="1500" i="1" dirty="0" smtClean="0">
                          <a:effectLst/>
                          <a:latin typeface="Times New Roman"/>
                          <a:ea typeface="Times New Roman"/>
                        </a:rPr>
                        <a:t>редметы</a:t>
                      </a: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»).</a:t>
                      </a:r>
                      <a:endParaRPr lang="ru-RU" sz="15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33091" y="618646"/>
            <a:ext cx="11125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ambria" pitchFamily="18" charset="0"/>
              </a:rPr>
              <a:t>Компетенции ЕНГ и требования ФГОС ООО к образовательным результатам</a:t>
            </a:r>
          </a:p>
        </p:txBody>
      </p:sp>
    </p:spTree>
    <p:extLst>
      <p:ext uri="{BB962C8B-B14F-4D97-AF65-F5344CB8AC3E}">
        <p14:creationId xmlns:p14="http://schemas.microsoft.com/office/powerpoint/2010/main" val="297486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490980" marR="5080" indent="-1134110">
              <a:lnSpc>
                <a:spcPct val="73000"/>
              </a:lnSpc>
              <a:spcBef>
                <a:spcPts val="875"/>
              </a:spcBef>
            </a:pPr>
            <a:r>
              <a:rPr spc="-10" dirty="0"/>
              <a:t>Международная</a:t>
            </a:r>
            <a:r>
              <a:rPr spc="15" dirty="0"/>
              <a:t> </a:t>
            </a:r>
            <a:r>
              <a:rPr spc="-10" dirty="0"/>
              <a:t>программа</a:t>
            </a:r>
            <a:r>
              <a:rPr spc="10" dirty="0"/>
              <a:t> </a:t>
            </a:r>
            <a:r>
              <a:rPr spc="-5" dirty="0"/>
              <a:t>по</a:t>
            </a:r>
            <a:r>
              <a:rPr spc="10" dirty="0"/>
              <a:t> </a:t>
            </a:r>
            <a:r>
              <a:rPr spc="-15" dirty="0"/>
              <a:t>оценке</a:t>
            </a:r>
            <a:r>
              <a:rPr spc="15" dirty="0"/>
              <a:t> </a:t>
            </a:r>
            <a:r>
              <a:rPr spc="-15" dirty="0"/>
              <a:t>образовательных</a:t>
            </a:r>
            <a:r>
              <a:rPr spc="20" dirty="0"/>
              <a:t> </a:t>
            </a:r>
            <a:r>
              <a:rPr spc="-5" dirty="0"/>
              <a:t>достижений</a:t>
            </a:r>
            <a:r>
              <a:rPr spc="10" dirty="0"/>
              <a:t> </a:t>
            </a:r>
            <a:r>
              <a:rPr spc="-10" dirty="0"/>
              <a:t>учащихся </a:t>
            </a:r>
            <a:r>
              <a:rPr spc="-585" dirty="0"/>
              <a:t> </a:t>
            </a:r>
            <a:r>
              <a:rPr dirty="0"/>
              <a:t>PISA</a:t>
            </a:r>
            <a:r>
              <a:rPr spc="-135" dirty="0"/>
              <a:t> </a:t>
            </a:r>
            <a:r>
              <a:rPr spc="-5" dirty="0"/>
              <a:t>(Programme</a:t>
            </a:r>
            <a:r>
              <a:rPr spc="-20" dirty="0"/>
              <a:t> </a:t>
            </a:r>
            <a:r>
              <a:rPr dirty="0"/>
              <a:t>for</a:t>
            </a:r>
            <a:r>
              <a:rPr spc="-45" dirty="0"/>
              <a:t> </a:t>
            </a:r>
            <a:r>
              <a:rPr spc="-5" dirty="0"/>
              <a:t>International</a:t>
            </a:r>
            <a:r>
              <a:rPr spc="-25" dirty="0"/>
              <a:t> </a:t>
            </a:r>
            <a:r>
              <a:rPr spc="-5" dirty="0"/>
              <a:t>Student</a:t>
            </a:r>
            <a:r>
              <a:rPr spc="-120" dirty="0"/>
              <a:t> </a:t>
            </a:r>
            <a:r>
              <a:rPr spc="-5" dirty="0"/>
              <a:t>Assessment)</a:t>
            </a:r>
            <a:r>
              <a:rPr dirty="0"/>
              <a:t> 2018 </a:t>
            </a:r>
            <a:r>
              <a:rPr spc="-45" dirty="0"/>
              <a:t>год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7400" y="1621536"/>
            <a:ext cx="7239000" cy="3930396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2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1668" y="1752600"/>
            <a:ext cx="10004425" cy="376833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2540" algn="ctr">
              <a:lnSpc>
                <a:spcPct val="100000"/>
              </a:lnSpc>
              <a:spcBef>
                <a:spcPts val="105"/>
              </a:spcBef>
            </a:pPr>
            <a:r>
              <a:rPr sz="3200" b="0" spc="-10" dirty="0" err="1">
                <a:solidFill>
                  <a:srgbClr val="2E2E2E"/>
                </a:solidFill>
                <a:latin typeface="Times New Roman"/>
                <a:cs typeface="Times New Roman"/>
              </a:rPr>
              <a:t>Естественнонаучная</a:t>
            </a:r>
            <a:r>
              <a:rPr sz="3200" b="0" spc="-1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dirty="0" err="1" smtClean="0">
                <a:solidFill>
                  <a:srgbClr val="2E2E2E"/>
                </a:solidFill>
                <a:latin typeface="Times New Roman"/>
                <a:cs typeface="Times New Roman"/>
              </a:rPr>
              <a:t>грамотность</a:t>
            </a:r>
            <a:r>
              <a:rPr lang="ru-RU" sz="3200" b="0" dirty="0" smtClean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dirty="0" smtClean="0">
                <a:solidFill>
                  <a:srgbClr val="2E2E2E"/>
                </a:solidFill>
                <a:latin typeface="Times New Roman"/>
                <a:cs typeface="Times New Roman"/>
              </a:rPr>
              <a:t>- </a:t>
            </a:r>
            <a:r>
              <a:rPr sz="3200" b="0" spc="-25" dirty="0">
                <a:solidFill>
                  <a:srgbClr val="2E2E2E"/>
                </a:solidFill>
                <a:latin typeface="Times New Roman"/>
                <a:cs typeface="Times New Roman"/>
              </a:rPr>
              <a:t>это </a:t>
            </a:r>
            <a:r>
              <a:rPr sz="3200" b="0" spc="-2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i="1" spc="20" dirty="0">
                <a:solidFill>
                  <a:srgbClr val="2E2E2E"/>
                </a:solidFill>
                <a:latin typeface="Times New Roman"/>
                <a:cs typeface="Times New Roman"/>
              </a:rPr>
              <a:t>способность</a:t>
            </a:r>
            <a:r>
              <a:rPr sz="3200" b="0" spc="-5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-10" dirty="0">
                <a:solidFill>
                  <a:srgbClr val="2E2E2E"/>
                </a:solidFill>
                <a:latin typeface="Times New Roman"/>
                <a:cs typeface="Times New Roman"/>
              </a:rPr>
              <a:t>человека</a:t>
            </a:r>
            <a:r>
              <a:rPr sz="3200" b="0" spc="-4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-20" dirty="0">
                <a:solidFill>
                  <a:srgbClr val="2E2E2E"/>
                </a:solidFill>
                <a:latin typeface="Times New Roman"/>
                <a:cs typeface="Times New Roman"/>
              </a:rPr>
              <a:t>занимать</a:t>
            </a:r>
            <a:r>
              <a:rPr sz="3200" b="0" spc="-4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i="1" spc="-15" dirty="0" err="1">
                <a:solidFill>
                  <a:srgbClr val="2E2E2E"/>
                </a:solidFill>
                <a:latin typeface="Times New Roman"/>
                <a:cs typeface="Times New Roman"/>
              </a:rPr>
              <a:t>активную</a:t>
            </a:r>
            <a:r>
              <a:rPr sz="3200" b="0" i="1" spc="-1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i="1" spc="-108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i="1" spc="-10" dirty="0" err="1" smtClean="0">
                <a:solidFill>
                  <a:srgbClr val="2E2E2E"/>
                </a:solidFill>
                <a:latin typeface="Times New Roman"/>
                <a:cs typeface="Times New Roman"/>
              </a:rPr>
              <a:t>гражданскую</a:t>
            </a:r>
            <a:r>
              <a:rPr lang="ru-RU" sz="3200" b="0" i="1" spc="-10" dirty="0" smtClean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i="1" spc="-5" dirty="0" err="1" smtClean="0">
                <a:solidFill>
                  <a:srgbClr val="2E2E2E"/>
                </a:solidFill>
                <a:latin typeface="Times New Roman"/>
                <a:cs typeface="Times New Roman"/>
              </a:rPr>
              <a:t>позицию</a:t>
            </a:r>
            <a:r>
              <a:rPr sz="3200" b="0" spc="-5" dirty="0">
                <a:solidFill>
                  <a:srgbClr val="2E2E2E"/>
                </a:solidFill>
                <a:latin typeface="Times New Roman"/>
                <a:cs typeface="Times New Roman"/>
              </a:rPr>
              <a:t>	</a:t>
            </a:r>
            <a:r>
              <a:rPr sz="3200" b="0" dirty="0" err="1">
                <a:solidFill>
                  <a:srgbClr val="2E2E2E"/>
                </a:solidFill>
                <a:latin typeface="Times New Roman"/>
                <a:cs typeface="Times New Roman"/>
              </a:rPr>
              <a:t>по</a:t>
            </a:r>
            <a:r>
              <a:rPr sz="3200" b="0" spc="-5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10" dirty="0" err="1" smtClean="0">
                <a:solidFill>
                  <a:srgbClr val="2E2E2E"/>
                </a:solidFill>
                <a:latin typeface="Times New Roman"/>
                <a:cs typeface="Times New Roman"/>
              </a:rPr>
              <a:t>общественно</a:t>
            </a:r>
            <a:r>
              <a:rPr lang="ru-RU" sz="3200" b="0" spc="10" dirty="0" smtClean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-25" dirty="0" err="1" smtClean="0">
                <a:solidFill>
                  <a:srgbClr val="2E2E2E"/>
                </a:solidFill>
                <a:latin typeface="Times New Roman"/>
                <a:cs typeface="Times New Roman"/>
              </a:rPr>
              <a:t>значимым</a:t>
            </a:r>
            <a:r>
              <a:rPr sz="3200" b="0" spc="20" dirty="0" smtClean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10" dirty="0">
                <a:solidFill>
                  <a:srgbClr val="2E2E2E"/>
                </a:solidFill>
                <a:latin typeface="Times New Roman"/>
                <a:cs typeface="Times New Roman"/>
              </a:rPr>
              <a:t>вопросам,</a:t>
            </a:r>
            <a:r>
              <a:rPr sz="3200" b="0" spc="-2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sz="3200" b="0" spc="-10" dirty="0">
                <a:solidFill>
                  <a:srgbClr val="2E2E2E"/>
                </a:solidFill>
                <a:latin typeface="Times New Roman"/>
                <a:cs typeface="Times New Roman"/>
              </a:rPr>
              <a:t>связанным	</a:t>
            </a:r>
            <a:r>
              <a:rPr sz="3200" b="0" dirty="0" smtClean="0">
                <a:solidFill>
                  <a:srgbClr val="2E2E2E"/>
                </a:solidFill>
                <a:latin typeface="Times New Roman"/>
                <a:cs typeface="Times New Roman"/>
              </a:rPr>
              <a:t>с</a:t>
            </a:r>
            <a:r>
              <a:rPr lang="ru-RU" sz="3200" b="0" dirty="0" smtClean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3200" spc="10" dirty="0">
                <a:solidFill>
                  <a:srgbClr val="2E2E2E"/>
                </a:solidFill>
                <a:latin typeface="Times New Roman"/>
                <a:cs typeface="Times New Roman"/>
              </a:rPr>
              <a:t>естественными </a:t>
            </a:r>
            <a:r>
              <a:rPr lang="ru-RU" sz="3200" spc="-40" dirty="0">
                <a:solidFill>
                  <a:srgbClr val="2E2E2E"/>
                </a:solidFill>
                <a:latin typeface="Times New Roman"/>
                <a:cs typeface="Times New Roman"/>
              </a:rPr>
              <a:t>науками, </a:t>
            </a:r>
            <a:r>
              <a:rPr lang="ru-RU" sz="3200" dirty="0">
                <a:solidFill>
                  <a:srgbClr val="2E2E2E"/>
                </a:solidFill>
                <a:latin typeface="Times New Roman"/>
                <a:cs typeface="Times New Roman"/>
              </a:rPr>
              <a:t>и </a:t>
            </a:r>
            <a:r>
              <a:rPr lang="ru-RU" sz="3200" spc="-35" dirty="0">
                <a:solidFill>
                  <a:srgbClr val="2E2E2E"/>
                </a:solidFill>
                <a:latin typeface="Times New Roman"/>
                <a:cs typeface="Times New Roman"/>
              </a:rPr>
              <a:t>его </a:t>
            </a:r>
            <a:r>
              <a:rPr lang="ru-RU" sz="3200" i="1" spc="-10" dirty="0">
                <a:solidFill>
                  <a:srgbClr val="2E2E2E"/>
                </a:solidFill>
                <a:latin typeface="Times New Roman"/>
                <a:cs typeface="Times New Roman"/>
              </a:rPr>
              <a:t>готовность </a:t>
            </a:r>
            <a:r>
              <a:rPr lang="ru-RU" sz="3200" i="1" spc="-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3200" i="1" spc="-10" dirty="0">
                <a:solidFill>
                  <a:srgbClr val="2E2E2E"/>
                </a:solidFill>
                <a:latin typeface="Times New Roman"/>
                <a:cs typeface="Times New Roman"/>
              </a:rPr>
              <a:t>интересоваться</a:t>
            </a:r>
            <a:r>
              <a:rPr lang="ru-RU" sz="3200" spc="-3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>
                <a:solidFill>
                  <a:srgbClr val="2E2E2E"/>
                </a:solidFill>
                <a:latin typeface="Times New Roman"/>
                <a:cs typeface="Times New Roman"/>
              </a:rPr>
              <a:t>естественнонаучными</a:t>
            </a:r>
            <a:r>
              <a:rPr lang="ru-RU" sz="3200" spc="-4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>
                <a:solidFill>
                  <a:srgbClr val="2E2E2E"/>
                </a:solidFill>
                <a:latin typeface="Times New Roman"/>
                <a:cs typeface="Times New Roman"/>
              </a:rPr>
              <a:t>идеями</a:t>
            </a:r>
            <a:r>
              <a:rPr lang="ru-RU" sz="3200" dirty="0">
                <a:latin typeface="Times New Roman"/>
                <a:cs typeface="Times New Roman"/>
              </a:rPr>
              <a:t/>
            </a:r>
            <a:br>
              <a:rPr lang="ru-RU" sz="3200" dirty="0">
                <a:latin typeface="Times New Roman"/>
                <a:cs typeface="Times New Roman"/>
              </a:rPr>
            </a:br>
            <a:r>
              <a:rPr lang="ru-RU" sz="3200" dirty="0" smtClean="0">
                <a:latin typeface="Times New Roman"/>
                <a:cs typeface="Times New Roman"/>
              </a:rPr>
              <a:t/>
            </a:r>
            <a:br>
              <a:rPr lang="ru-RU" sz="3200" dirty="0" smtClean="0">
                <a:latin typeface="Times New Roman"/>
                <a:cs typeface="Times New Roman"/>
              </a:rPr>
            </a:br>
            <a:r>
              <a:rPr lang="ru-RU" sz="2000" spc="-5" dirty="0" smtClean="0">
                <a:solidFill>
                  <a:srgbClr val="2E2E2E"/>
                </a:solidFill>
                <a:latin typeface="Times New Roman"/>
                <a:cs typeface="Times New Roman"/>
              </a:rPr>
              <a:t>(</a:t>
            </a:r>
            <a:r>
              <a:rPr lang="ru-RU" sz="2000" spc="-5" dirty="0">
                <a:solidFill>
                  <a:srgbClr val="2E2E2E"/>
                </a:solidFill>
                <a:latin typeface="Times New Roman"/>
                <a:cs typeface="Times New Roman"/>
              </a:rPr>
              <a:t>определение</a:t>
            </a:r>
            <a:r>
              <a:rPr lang="ru-RU" sz="2000" spc="-40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2000" spc="-10" dirty="0">
                <a:solidFill>
                  <a:srgbClr val="2E2E2E"/>
                </a:solidFill>
                <a:latin typeface="Times New Roman"/>
                <a:cs typeface="Times New Roman"/>
              </a:rPr>
              <a:t>используемое</a:t>
            </a:r>
            <a:r>
              <a:rPr lang="ru-RU" sz="2000" spc="-35" dirty="0">
                <a:solidFill>
                  <a:srgbClr val="2E2E2E"/>
                </a:solidFill>
                <a:latin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2E2E2E"/>
                </a:solidFill>
                <a:latin typeface="Times New Roman"/>
                <a:cs typeface="Times New Roman"/>
              </a:rPr>
              <a:t>в </a:t>
            </a:r>
            <a:r>
              <a:rPr lang="ru-RU" sz="2000" spc="-5" dirty="0">
                <a:solidFill>
                  <a:srgbClr val="2E2E2E"/>
                </a:solidFill>
                <a:latin typeface="Times New Roman"/>
                <a:cs typeface="Times New Roman"/>
              </a:rPr>
              <a:t>PISA)</a:t>
            </a:r>
            <a:r>
              <a:rPr lang="ru-RU" sz="2000" dirty="0">
                <a:latin typeface="Times New Roman"/>
                <a:cs typeface="Times New Roman"/>
              </a:rPr>
              <a:t/>
            </a:r>
            <a:br>
              <a:rPr lang="ru-RU" sz="2000" dirty="0">
                <a:latin typeface="Times New Roman"/>
                <a:cs typeface="Times New Roman"/>
              </a:rPr>
            </a:br>
            <a:endParaRPr sz="32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55699" y="685800"/>
            <a:ext cx="7012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0000CC"/>
                </a:solidFill>
                <a:latin typeface="Times New Roman"/>
                <a:cs typeface="Times New Roman"/>
              </a:rPr>
              <a:t>Естественнонаучная</a:t>
            </a:r>
            <a:r>
              <a:rPr sz="3600" b="1" spc="-3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3600" b="1" spc="-15" dirty="0">
                <a:solidFill>
                  <a:srgbClr val="0000CC"/>
                </a:solidFill>
                <a:latin typeface="Times New Roman"/>
                <a:cs typeface="Times New Roman"/>
              </a:rPr>
              <a:t>грамотность</a:t>
            </a:r>
            <a:endParaRPr sz="3600" dirty="0">
              <a:latin typeface="Times New Roman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6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52800" y="626018"/>
            <a:ext cx="55714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Cambria"/>
                <a:cs typeface="Cambria"/>
              </a:rPr>
              <a:t>Характеристика</a:t>
            </a:r>
            <a:r>
              <a:rPr sz="2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2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2800" dirty="0">
              <a:latin typeface="Cambria"/>
              <a:cs typeface="Cambr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5898" y="990600"/>
            <a:ext cx="10976610" cy="2241639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marR="692150">
              <a:lnSpc>
                <a:spcPct val="100000"/>
              </a:lnSpc>
              <a:spcBef>
                <a:spcPts val="740"/>
              </a:spcBef>
            </a:pPr>
            <a:r>
              <a:rPr sz="2000" spc="-5" dirty="0" err="1" smtClean="0">
                <a:latin typeface="Cambria"/>
                <a:cs typeface="Cambria"/>
              </a:rPr>
              <a:t>Естественнонаучно</a:t>
            </a:r>
            <a:r>
              <a:rPr sz="2000" spc="15" dirty="0" smtClean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грамотный</a:t>
            </a:r>
            <a:r>
              <a:rPr sz="2000" spc="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человек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стремится</a:t>
            </a:r>
            <a:r>
              <a:rPr sz="2000" i="1" spc="2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участвовать</a:t>
            </a:r>
            <a:r>
              <a:rPr sz="2000" i="1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аргументированном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обсуждении </a:t>
            </a:r>
            <a:r>
              <a:rPr sz="2000" spc="-38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проблем,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относящихся </a:t>
            </a:r>
            <a:r>
              <a:rPr sz="2000" dirty="0">
                <a:latin typeface="Cambria"/>
                <a:cs typeface="Cambria"/>
              </a:rPr>
              <a:t>к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естественным</a:t>
            </a:r>
            <a:r>
              <a:rPr sz="2000" spc="2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наукам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технологиям, </a:t>
            </a:r>
            <a:r>
              <a:rPr sz="2000" dirty="0">
                <a:latin typeface="Cambria"/>
                <a:cs typeface="Cambria"/>
              </a:rPr>
              <a:t>что</a:t>
            </a:r>
            <a:r>
              <a:rPr sz="2000" spc="-10" dirty="0">
                <a:latin typeface="Cambria"/>
                <a:cs typeface="Cambria"/>
              </a:rPr>
              <a:t> требует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от</a:t>
            </a:r>
            <a:r>
              <a:rPr sz="2000" spc="-5" dirty="0">
                <a:latin typeface="Cambria"/>
                <a:cs typeface="Cambria"/>
              </a:rPr>
              <a:t> </a:t>
            </a:r>
            <a:r>
              <a:rPr sz="2000" dirty="0" err="1">
                <a:latin typeface="Cambria"/>
                <a:cs typeface="Cambria"/>
              </a:rPr>
              <a:t>него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 err="1" smtClean="0">
                <a:latin typeface="Cambria"/>
                <a:cs typeface="Cambria"/>
              </a:rPr>
              <a:t>следующих</a:t>
            </a:r>
            <a:r>
              <a:rPr lang="ru-RU" sz="2000" spc="-5" dirty="0" smtClean="0">
                <a:latin typeface="Cambria"/>
                <a:cs typeface="Cambria"/>
              </a:rPr>
              <a:t>  </a:t>
            </a:r>
            <a:r>
              <a:rPr sz="2000" i="1" spc="-5" dirty="0" err="1" smtClean="0">
                <a:latin typeface="Cambria"/>
                <a:cs typeface="Cambria"/>
              </a:rPr>
              <a:t>компетентностей</a:t>
            </a:r>
            <a:r>
              <a:rPr sz="2000" i="1" spc="-5" dirty="0">
                <a:latin typeface="Cambria"/>
                <a:cs typeface="Cambria"/>
              </a:rPr>
              <a:t>:</a:t>
            </a:r>
            <a:endParaRPr sz="2000" i="1" dirty="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2000" b="1" spc="-10" dirty="0">
                <a:latin typeface="Cambria"/>
                <a:cs typeface="Cambria"/>
              </a:rPr>
              <a:t>научно</a:t>
            </a:r>
            <a:r>
              <a:rPr sz="2000" b="1" spc="-5" dirty="0">
                <a:latin typeface="Cambria"/>
                <a:cs typeface="Cambria"/>
              </a:rPr>
              <a:t> объяснять</a:t>
            </a:r>
            <a:r>
              <a:rPr sz="2000" b="1" spc="-3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явления;</a:t>
            </a:r>
            <a:endParaRPr sz="2000" b="1" dirty="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2000" b="1" spc="-5" dirty="0">
                <a:latin typeface="Cambria"/>
                <a:cs typeface="Cambria"/>
              </a:rPr>
              <a:t>понимать</a:t>
            </a:r>
            <a:r>
              <a:rPr sz="2000" b="1" spc="1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основные особенности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естественнонаучного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исследования;</a:t>
            </a:r>
            <a:endParaRPr sz="2000" b="1" dirty="0">
              <a:latin typeface="Cambria"/>
              <a:cs typeface="Cambria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2000" b="1" spc="-5" dirty="0">
                <a:latin typeface="Cambria"/>
                <a:cs typeface="Cambria"/>
              </a:rPr>
              <a:t>интерпретировать</a:t>
            </a:r>
            <a:r>
              <a:rPr sz="2000" b="1" spc="35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данные</a:t>
            </a:r>
            <a:r>
              <a:rPr sz="2000" b="1" spc="5" dirty="0">
                <a:latin typeface="Cambria"/>
                <a:cs typeface="Cambria"/>
              </a:rPr>
              <a:t> </a:t>
            </a:r>
            <a:r>
              <a:rPr sz="2000" b="1" dirty="0">
                <a:latin typeface="Cambria"/>
                <a:cs typeface="Cambria"/>
              </a:rPr>
              <a:t>и</a:t>
            </a:r>
            <a:r>
              <a:rPr sz="2000" b="1" spc="1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использовать</a:t>
            </a:r>
            <a:r>
              <a:rPr sz="2000" b="1" spc="1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научные</a:t>
            </a:r>
            <a:r>
              <a:rPr sz="2000" b="1" spc="10" dirty="0">
                <a:latin typeface="Cambria"/>
                <a:cs typeface="Cambria"/>
              </a:rPr>
              <a:t> </a:t>
            </a:r>
            <a:r>
              <a:rPr sz="2000" b="1" spc="-5" dirty="0">
                <a:latin typeface="Cambria"/>
                <a:cs typeface="Cambria"/>
              </a:rPr>
              <a:t>доказательства</a:t>
            </a:r>
            <a:r>
              <a:rPr sz="2000" b="1" spc="-15" dirty="0">
                <a:latin typeface="Cambria"/>
                <a:cs typeface="Cambria"/>
              </a:rPr>
              <a:t> </a:t>
            </a:r>
            <a:r>
              <a:rPr sz="2000" b="1" spc="10" dirty="0">
                <a:latin typeface="Cambria"/>
                <a:cs typeface="Cambria"/>
              </a:rPr>
              <a:t>для</a:t>
            </a:r>
            <a:r>
              <a:rPr sz="2000" b="1" spc="-5" dirty="0">
                <a:latin typeface="Cambria"/>
                <a:cs typeface="Cambria"/>
              </a:rPr>
              <a:t> получения</a:t>
            </a:r>
            <a:r>
              <a:rPr sz="2000" b="1" spc="10" dirty="0">
                <a:latin typeface="Cambria"/>
                <a:cs typeface="Cambria"/>
              </a:rPr>
              <a:t> </a:t>
            </a:r>
            <a:r>
              <a:rPr sz="2000" b="1" spc="-10" dirty="0">
                <a:latin typeface="Cambria"/>
                <a:cs typeface="Cambria"/>
              </a:rPr>
              <a:t>выводов.</a:t>
            </a:r>
            <a:endParaRPr sz="2000" b="1" dirty="0">
              <a:latin typeface="Cambria"/>
              <a:cs typeface="Cambri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044558" y="3232239"/>
            <a:ext cx="1939289" cy="622300"/>
            <a:chOff x="5021453" y="4107560"/>
            <a:chExt cx="1939289" cy="622300"/>
          </a:xfrm>
        </p:grpSpPr>
        <p:sp>
          <p:nvSpPr>
            <p:cNvPr id="6" name="object 6"/>
            <p:cNvSpPr/>
            <p:nvPr/>
          </p:nvSpPr>
          <p:spPr>
            <a:xfrm>
              <a:off x="5027803" y="4113910"/>
              <a:ext cx="1926589" cy="609600"/>
            </a:xfrm>
            <a:custGeom>
              <a:avLst/>
              <a:gdLst/>
              <a:ahLst/>
              <a:cxnLst/>
              <a:rect l="l" t="t" r="r" b="b"/>
              <a:pathLst>
                <a:path w="1926590" h="609600">
                  <a:moveTo>
                    <a:pt x="1444752" y="0"/>
                  </a:moveTo>
                  <a:lnTo>
                    <a:pt x="481584" y="0"/>
                  </a:lnTo>
                  <a:lnTo>
                    <a:pt x="481584" y="304800"/>
                  </a:lnTo>
                  <a:lnTo>
                    <a:pt x="0" y="304800"/>
                  </a:lnTo>
                  <a:lnTo>
                    <a:pt x="963168" y="609600"/>
                  </a:lnTo>
                  <a:lnTo>
                    <a:pt x="1926336" y="304800"/>
                  </a:lnTo>
                  <a:lnTo>
                    <a:pt x="1444752" y="304800"/>
                  </a:lnTo>
                  <a:lnTo>
                    <a:pt x="144475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27803" y="4113910"/>
              <a:ext cx="1926589" cy="609600"/>
            </a:xfrm>
            <a:custGeom>
              <a:avLst/>
              <a:gdLst/>
              <a:ahLst/>
              <a:cxnLst/>
              <a:rect l="l" t="t" r="r" b="b"/>
              <a:pathLst>
                <a:path w="1926590" h="609600">
                  <a:moveTo>
                    <a:pt x="0" y="304800"/>
                  </a:moveTo>
                  <a:lnTo>
                    <a:pt x="481584" y="304800"/>
                  </a:lnTo>
                  <a:lnTo>
                    <a:pt x="481584" y="0"/>
                  </a:lnTo>
                  <a:lnTo>
                    <a:pt x="1444752" y="0"/>
                  </a:lnTo>
                  <a:lnTo>
                    <a:pt x="1444752" y="304800"/>
                  </a:lnTo>
                  <a:lnTo>
                    <a:pt x="1926336" y="304800"/>
                  </a:lnTo>
                  <a:lnTo>
                    <a:pt x="963168" y="609600"/>
                  </a:lnTo>
                  <a:lnTo>
                    <a:pt x="0" y="304800"/>
                  </a:lnTo>
                  <a:close/>
                </a:path>
              </a:pathLst>
            </a:custGeom>
            <a:ln w="127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09600" y="4063112"/>
            <a:ext cx="11430000" cy="2167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spc="-5" dirty="0" smtClean="0">
                <a:latin typeface="Cambria"/>
                <a:cs typeface="Cambria"/>
              </a:rPr>
              <a:t>Задания</a:t>
            </a:r>
            <a:r>
              <a:rPr sz="2000" dirty="0" smtClean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должны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быть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u="sng" spc="-5" dirty="0">
                <a:latin typeface="Cambria"/>
                <a:cs typeface="Cambria"/>
              </a:rPr>
              <a:t>направлены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 </a:t>
            </a:r>
            <a:r>
              <a:rPr sz="2000" spc="-5" dirty="0">
                <a:latin typeface="Cambria"/>
                <a:cs typeface="Cambria"/>
              </a:rPr>
              <a:t>проверку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перечисленных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выше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компетентностей</a:t>
            </a:r>
            <a:r>
              <a:rPr sz="2000" spc="-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и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u="sng" spc="-5" dirty="0" err="1" smtClean="0">
                <a:latin typeface="Cambria"/>
                <a:cs typeface="Cambria"/>
              </a:rPr>
              <a:t>основываться</a:t>
            </a:r>
            <a:r>
              <a:rPr sz="2000" u="sng" spc="-20" dirty="0" smtClean="0">
                <a:latin typeface="Cambria"/>
                <a:cs typeface="Cambria"/>
              </a:rPr>
              <a:t> </a:t>
            </a:r>
            <a:r>
              <a:rPr sz="2000" u="sng" spc="-5" dirty="0">
                <a:latin typeface="Cambria"/>
                <a:cs typeface="Cambria"/>
              </a:rPr>
              <a:t>на</a:t>
            </a:r>
            <a:r>
              <a:rPr sz="2000" u="sng" spc="-15" dirty="0">
                <a:latin typeface="Cambria"/>
                <a:cs typeface="Cambria"/>
              </a:rPr>
              <a:t> </a:t>
            </a:r>
            <a:r>
              <a:rPr sz="2000" u="sng" spc="-5" dirty="0">
                <a:latin typeface="Cambria"/>
                <a:cs typeface="Cambria"/>
              </a:rPr>
              <a:t>реальных</a:t>
            </a:r>
            <a:r>
              <a:rPr sz="2000" u="sng" spc="10" dirty="0">
                <a:latin typeface="Cambria"/>
                <a:cs typeface="Cambria"/>
              </a:rPr>
              <a:t> </a:t>
            </a:r>
            <a:r>
              <a:rPr sz="2000" u="sng" spc="-5" dirty="0">
                <a:latin typeface="Cambria"/>
                <a:cs typeface="Cambria"/>
              </a:rPr>
              <a:t>жизненных</a:t>
            </a:r>
            <a:r>
              <a:rPr sz="2000" u="sng" spc="25" dirty="0">
                <a:latin typeface="Cambria"/>
                <a:cs typeface="Cambria"/>
              </a:rPr>
              <a:t> </a:t>
            </a:r>
            <a:r>
              <a:rPr sz="2000" u="sng" spc="-5" dirty="0">
                <a:latin typeface="Cambria"/>
                <a:cs typeface="Cambria"/>
              </a:rPr>
              <a:t>ситуациях</a:t>
            </a:r>
            <a:r>
              <a:rPr sz="2000" spc="-5" dirty="0">
                <a:latin typeface="Cambria"/>
                <a:cs typeface="Cambria"/>
              </a:rPr>
              <a:t>.</a:t>
            </a:r>
            <a:endParaRPr sz="2000" dirty="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Cambria"/>
                <a:cs typeface="Cambria"/>
              </a:rPr>
              <a:t>Каждое </a:t>
            </a:r>
            <a:r>
              <a:rPr sz="2000" spc="-5" dirty="0">
                <a:latin typeface="Cambria"/>
                <a:cs typeface="Cambria"/>
              </a:rPr>
              <a:t>задание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классифицируется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по</a:t>
            </a:r>
            <a:r>
              <a:rPr sz="2000" spc="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следующим</a:t>
            </a:r>
            <a:r>
              <a:rPr sz="200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параметрам</a:t>
            </a:r>
            <a:r>
              <a:rPr sz="2000" spc="-5" dirty="0">
                <a:latin typeface="Cambria"/>
                <a:cs typeface="Cambria"/>
              </a:rPr>
              <a:t>:</a:t>
            </a:r>
            <a:endParaRPr sz="2000" dirty="0">
              <a:latin typeface="Cambria"/>
              <a:cs typeface="Cambria"/>
            </a:endParaRPr>
          </a:p>
          <a:p>
            <a:pPr marL="164465" indent="-152400">
              <a:lnSpc>
                <a:spcPct val="100000"/>
              </a:lnSpc>
              <a:buChar char="•"/>
              <a:tabLst>
                <a:tab pos="165100" algn="l"/>
              </a:tabLst>
            </a:pPr>
            <a:r>
              <a:rPr sz="2000" i="1" spc="-5" dirty="0">
                <a:latin typeface="Cambria"/>
                <a:cs typeface="Cambria"/>
              </a:rPr>
              <a:t>компетентность,</a:t>
            </a:r>
            <a:r>
              <a:rPr sz="2000" i="1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на</a:t>
            </a:r>
            <a:r>
              <a:rPr sz="2000" spc="10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оценивание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-10" dirty="0">
                <a:latin typeface="Cambria"/>
                <a:cs typeface="Cambria"/>
              </a:rPr>
              <a:t>которой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направлено</a:t>
            </a:r>
            <a:r>
              <a:rPr sz="2000" spc="2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задание</a:t>
            </a:r>
            <a:r>
              <a:rPr sz="2000" i="1" spc="-5" dirty="0">
                <a:latin typeface="Cambria"/>
                <a:cs typeface="Cambria"/>
              </a:rPr>
              <a:t>;</a:t>
            </a:r>
            <a:endParaRPr sz="2000" i="1" dirty="0">
              <a:latin typeface="Cambria"/>
              <a:cs typeface="Cambria"/>
            </a:endParaRPr>
          </a:p>
          <a:p>
            <a:pPr marL="164465" indent="-152400">
              <a:lnSpc>
                <a:spcPct val="100000"/>
              </a:lnSpc>
              <a:buChar char="•"/>
              <a:tabLst>
                <a:tab pos="165100" algn="l"/>
              </a:tabLst>
            </a:pPr>
            <a:r>
              <a:rPr sz="2000" i="1" spc="-5" dirty="0">
                <a:latin typeface="Cambria"/>
                <a:cs typeface="Cambria"/>
              </a:rPr>
              <a:t>тип</a:t>
            </a:r>
            <a:r>
              <a:rPr sz="2000" i="1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естественнонаучного</a:t>
            </a:r>
            <a:r>
              <a:rPr sz="2000" i="1" spc="-1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знания,</a:t>
            </a:r>
            <a:r>
              <a:rPr sz="2000" i="1" spc="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затрагиваемый</a:t>
            </a:r>
            <a:r>
              <a:rPr sz="2000" spc="15" dirty="0">
                <a:latin typeface="Cambria"/>
                <a:cs typeface="Cambria"/>
              </a:rPr>
              <a:t> </a:t>
            </a:r>
            <a:r>
              <a:rPr sz="2000" dirty="0">
                <a:latin typeface="Cambria"/>
                <a:cs typeface="Cambria"/>
              </a:rPr>
              <a:t>в</a:t>
            </a:r>
            <a:r>
              <a:rPr sz="2000" spc="-15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задании</a:t>
            </a:r>
            <a:r>
              <a:rPr sz="2000" i="1" spc="-5" dirty="0">
                <a:latin typeface="Cambria"/>
                <a:cs typeface="Cambria"/>
              </a:rPr>
              <a:t>;</a:t>
            </a:r>
            <a:endParaRPr sz="2000" i="1" dirty="0">
              <a:latin typeface="Cambria"/>
              <a:cs typeface="Cambria"/>
            </a:endParaRPr>
          </a:p>
          <a:p>
            <a:pPr marL="164465" indent="-152400">
              <a:lnSpc>
                <a:spcPct val="100000"/>
              </a:lnSpc>
              <a:buChar char="•"/>
              <a:tabLst>
                <a:tab pos="165100" algn="l"/>
              </a:tabLst>
            </a:pPr>
            <a:r>
              <a:rPr sz="2000" i="1" spc="-5" dirty="0">
                <a:latin typeface="Cambria"/>
                <a:cs typeface="Cambria"/>
              </a:rPr>
              <a:t>контекст;</a:t>
            </a:r>
            <a:endParaRPr sz="2000" i="1" dirty="0">
              <a:latin typeface="Cambria"/>
              <a:cs typeface="Cambria"/>
            </a:endParaRPr>
          </a:p>
          <a:p>
            <a:pPr marL="164465" indent="-152400">
              <a:lnSpc>
                <a:spcPct val="100000"/>
              </a:lnSpc>
              <a:spcBef>
                <a:spcPts val="5"/>
              </a:spcBef>
              <a:buChar char="•"/>
              <a:tabLst>
                <a:tab pos="165100" algn="l"/>
              </a:tabLst>
            </a:pPr>
            <a:r>
              <a:rPr sz="2000" i="1" spc="-5" dirty="0">
                <a:latin typeface="Cambria"/>
                <a:cs typeface="Cambria"/>
              </a:rPr>
              <a:t>познавательный</a:t>
            </a:r>
            <a:r>
              <a:rPr sz="2000" i="1" spc="15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уровень</a:t>
            </a:r>
            <a:r>
              <a:rPr sz="2000" i="1" spc="1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(или</a:t>
            </a:r>
            <a:r>
              <a:rPr sz="2000" i="1" spc="20" dirty="0">
                <a:latin typeface="Cambria"/>
                <a:cs typeface="Cambria"/>
              </a:rPr>
              <a:t> </a:t>
            </a:r>
            <a:r>
              <a:rPr sz="2000" i="1" spc="-5" dirty="0">
                <a:latin typeface="Cambria"/>
                <a:cs typeface="Cambria"/>
              </a:rPr>
              <a:t>степень</a:t>
            </a:r>
            <a:r>
              <a:rPr sz="2000" i="1" spc="10" dirty="0">
                <a:latin typeface="Cambria"/>
                <a:cs typeface="Cambria"/>
              </a:rPr>
              <a:t> </a:t>
            </a:r>
            <a:r>
              <a:rPr sz="2000" i="1" spc="-20" dirty="0">
                <a:latin typeface="Cambria"/>
                <a:cs typeface="Cambria"/>
              </a:rPr>
              <a:t>трудности)</a:t>
            </a:r>
            <a:r>
              <a:rPr sz="2000" i="1" spc="10" dirty="0">
                <a:latin typeface="Cambria"/>
                <a:cs typeface="Cambria"/>
              </a:rPr>
              <a:t> </a:t>
            </a:r>
            <a:r>
              <a:rPr sz="2000" spc="-5" dirty="0">
                <a:latin typeface="Cambria"/>
                <a:cs typeface="Cambria"/>
              </a:rPr>
              <a:t>задания</a:t>
            </a:r>
            <a:r>
              <a:rPr sz="2000" i="1" spc="-5" dirty="0">
                <a:latin typeface="Cambria"/>
                <a:cs typeface="Cambria"/>
              </a:rPr>
              <a:t>.</a:t>
            </a:r>
            <a:endParaRPr sz="2000" i="1" dirty="0">
              <a:latin typeface="Cambria"/>
              <a:cs typeface="Cambri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38600" y="831285"/>
            <a:ext cx="430733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2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2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2800" dirty="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75180" y="1530985"/>
          <a:ext cx="8168005" cy="36076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83685"/>
                <a:gridCol w="4084320"/>
              </a:tblGrid>
              <a:tr h="53530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2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72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190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6448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35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1206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0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51103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03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04672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87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38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84267" y="640207"/>
            <a:ext cx="26225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Модель</a:t>
            </a:r>
            <a:r>
              <a:rPr sz="1800" b="1" spc="-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ЕНГ</a:t>
            </a:r>
            <a:endParaRPr sz="1800">
              <a:latin typeface="Cambria"/>
              <a:cs typeface="Cambri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5838" y="1579752"/>
          <a:ext cx="7169150" cy="33150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83685"/>
                <a:gridCol w="3085465"/>
              </a:tblGrid>
              <a:tr h="491871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Компетенция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586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480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знания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288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40"/>
                        </a:spcBef>
                      </a:pPr>
                      <a:r>
                        <a:rPr sz="2000" b="1" spc="-10" dirty="0">
                          <a:latin typeface="Arial"/>
                          <a:cs typeface="Arial"/>
                        </a:rPr>
                        <a:t>Контекст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812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7053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Когнитивный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15" dirty="0">
                          <a:latin typeface="Arial"/>
                          <a:cs typeface="Arial"/>
                        </a:rPr>
                        <a:t>уровень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704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14527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Тип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вопроса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39394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Дидактическая</a:t>
                      </a:r>
                      <a:r>
                        <a:rPr sz="20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единица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028178" y="1542033"/>
            <a:ext cx="3926840" cy="659130"/>
          </a:xfrm>
          <a:prstGeom prst="rect">
            <a:avLst/>
          </a:prstGeom>
          <a:solidFill>
            <a:srgbClr val="D491E2"/>
          </a:solidFill>
        </p:spPr>
        <p:txBody>
          <a:bodyPr vert="horz" wrap="square" lIns="0" tIns="170180" rIns="0" bIns="0" rtlCol="0">
            <a:spAutoFit/>
          </a:bodyPr>
          <a:lstStyle/>
          <a:p>
            <a:pPr marL="260350">
              <a:lnSpc>
                <a:spcPct val="100000"/>
              </a:lnSpc>
              <a:spcBef>
                <a:spcPts val="1340"/>
              </a:spcBef>
            </a:pPr>
            <a:r>
              <a:rPr sz="2000" spc="-5" dirty="0">
                <a:solidFill>
                  <a:srgbClr val="001F5F"/>
                </a:solidFill>
                <a:latin typeface="Cambria"/>
                <a:cs typeface="Cambria"/>
              </a:rPr>
              <a:t>научное</a:t>
            </a:r>
            <a:r>
              <a:rPr sz="2000" spc="-4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mbria"/>
                <a:cs typeface="Cambria"/>
              </a:rPr>
              <a:t>объяснение</a:t>
            </a:r>
            <a:r>
              <a:rPr sz="2000" spc="-4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явлений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34528" y="2432050"/>
            <a:ext cx="3920490" cy="1012825"/>
          </a:xfrm>
          <a:prstGeom prst="rect">
            <a:avLst/>
          </a:prstGeom>
          <a:solidFill>
            <a:srgbClr val="D491E2"/>
          </a:solidFill>
        </p:spPr>
        <p:txBody>
          <a:bodyPr vert="horz" wrap="square" lIns="0" tIns="42545" rIns="0" bIns="0" rtlCol="0">
            <a:spAutoFit/>
          </a:bodyPr>
          <a:lstStyle/>
          <a:p>
            <a:pPr marL="483870" marR="482600" algn="ctr">
              <a:lnSpc>
                <a:spcPct val="100000"/>
              </a:lnSpc>
              <a:spcBef>
                <a:spcPts val="335"/>
              </a:spcBef>
            </a:pP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понимание</a:t>
            </a:r>
            <a:r>
              <a:rPr sz="2000" spc="-7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mbria"/>
                <a:cs typeface="Cambria"/>
              </a:rPr>
              <a:t>особенностей </a:t>
            </a:r>
            <a:r>
              <a:rPr sz="2000" spc="-4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Cambria"/>
                <a:cs typeface="Cambria"/>
              </a:rPr>
              <a:t>естественнонаучного</a:t>
            </a:r>
            <a:endParaRPr sz="2000">
              <a:latin typeface="Cambria"/>
              <a:cs typeface="Cambria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исследования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28178" y="3647694"/>
            <a:ext cx="3926840" cy="1646555"/>
          </a:xfrm>
          <a:prstGeom prst="rect">
            <a:avLst/>
          </a:prstGeom>
          <a:solidFill>
            <a:srgbClr val="D491E2"/>
          </a:solidFill>
        </p:spPr>
        <p:txBody>
          <a:bodyPr vert="horz" wrap="square" lIns="0" tIns="207645" rIns="0" bIns="0" rtlCol="0">
            <a:spAutoFit/>
          </a:bodyPr>
          <a:lstStyle/>
          <a:p>
            <a:pPr marL="234315" marR="220979" indent="-635" algn="ctr">
              <a:lnSpc>
                <a:spcPct val="100000"/>
              </a:lnSpc>
              <a:spcBef>
                <a:spcPts val="1635"/>
              </a:spcBef>
            </a:pP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интерпретация данных и </a:t>
            </a:r>
            <a:r>
              <a:rPr sz="2000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использование </a:t>
            </a:r>
            <a:r>
              <a:rPr sz="2000" spc="-5" dirty="0">
                <a:solidFill>
                  <a:srgbClr val="001F5F"/>
                </a:solidFill>
                <a:latin typeface="Cambria"/>
                <a:cs typeface="Cambria"/>
              </a:rPr>
              <a:t>научных </a:t>
            </a: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 доказательств</a:t>
            </a:r>
            <a:r>
              <a:rPr sz="2000" spc="-6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spc="10" dirty="0">
                <a:solidFill>
                  <a:srgbClr val="001F5F"/>
                </a:solidFill>
                <a:latin typeface="Cambria"/>
                <a:cs typeface="Cambria"/>
              </a:rPr>
              <a:t>для</a:t>
            </a:r>
            <a:r>
              <a:rPr sz="2000" spc="-3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dirty="0">
                <a:solidFill>
                  <a:srgbClr val="001F5F"/>
                </a:solidFill>
                <a:latin typeface="Cambria"/>
                <a:cs typeface="Cambria"/>
              </a:rPr>
              <a:t>получения </a:t>
            </a:r>
            <a:r>
              <a:rPr sz="2000" spc="-42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Cambria"/>
                <a:cs typeface="Cambria"/>
              </a:rPr>
              <a:t>выводов</a:t>
            </a:r>
            <a:endParaRPr sz="2000">
              <a:latin typeface="Cambria"/>
              <a:cs typeface="Cambr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411974" y="1785899"/>
            <a:ext cx="639445" cy="1162050"/>
          </a:xfrm>
          <a:custGeom>
            <a:avLst/>
            <a:gdLst/>
            <a:ahLst/>
            <a:cxnLst/>
            <a:rect l="l" t="t" r="r" b="b"/>
            <a:pathLst>
              <a:path w="639445" h="1162050">
                <a:moveTo>
                  <a:pt x="639064" y="1142720"/>
                </a:moveTo>
                <a:lnTo>
                  <a:pt x="71107" y="169494"/>
                </a:lnTo>
                <a:lnTo>
                  <a:pt x="124841" y="199872"/>
                </a:lnTo>
                <a:lnTo>
                  <a:pt x="132029" y="202234"/>
                </a:lnTo>
                <a:lnTo>
                  <a:pt x="139331" y="201637"/>
                </a:lnTo>
                <a:lnTo>
                  <a:pt x="145884" y="198361"/>
                </a:lnTo>
                <a:lnTo>
                  <a:pt x="150876" y="192633"/>
                </a:lnTo>
                <a:lnTo>
                  <a:pt x="153162" y="185445"/>
                </a:lnTo>
                <a:lnTo>
                  <a:pt x="152577" y="178168"/>
                </a:lnTo>
                <a:lnTo>
                  <a:pt x="149339" y="171640"/>
                </a:lnTo>
                <a:lnTo>
                  <a:pt x="148247" y="170700"/>
                </a:lnTo>
                <a:lnTo>
                  <a:pt x="149606" y="171157"/>
                </a:lnTo>
                <a:lnTo>
                  <a:pt x="156883" y="170662"/>
                </a:lnTo>
                <a:lnTo>
                  <a:pt x="163474" y="167513"/>
                </a:lnTo>
                <a:lnTo>
                  <a:pt x="168529" y="161899"/>
                </a:lnTo>
                <a:lnTo>
                  <a:pt x="170967" y="154711"/>
                </a:lnTo>
                <a:lnTo>
                  <a:pt x="170472" y="147396"/>
                </a:lnTo>
                <a:lnTo>
                  <a:pt x="167284" y="140792"/>
                </a:lnTo>
                <a:lnTo>
                  <a:pt x="161671" y="135737"/>
                </a:lnTo>
                <a:lnTo>
                  <a:pt x="108331" y="104622"/>
                </a:lnTo>
                <a:lnTo>
                  <a:pt x="622554" y="104622"/>
                </a:lnTo>
                <a:lnTo>
                  <a:pt x="622554" y="66522"/>
                </a:lnTo>
                <a:lnTo>
                  <a:pt x="108331" y="66522"/>
                </a:lnTo>
                <a:lnTo>
                  <a:pt x="161671" y="35407"/>
                </a:lnTo>
                <a:lnTo>
                  <a:pt x="167284" y="30365"/>
                </a:lnTo>
                <a:lnTo>
                  <a:pt x="170472" y="23761"/>
                </a:lnTo>
                <a:lnTo>
                  <a:pt x="170967" y="16446"/>
                </a:lnTo>
                <a:lnTo>
                  <a:pt x="168529" y="9245"/>
                </a:lnTo>
                <a:lnTo>
                  <a:pt x="163474" y="3644"/>
                </a:lnTo>
                <a:lnTo>
                  <a:pt x="156883" y="482"/>
                </a:lnTo>
                <a:lnTo>
                  <a:pt x="149606" y="0"/>
                </a:lnTo>
                <a:lnTo>
                  <a:pt x="142494" y="2387"/>
                </a:lnTo>
                <a:lnTo>
                  <a:pt x="101" y="85509"/>
                </a:lnTo>
                <a:lnTo>
                  <a:pt x="0" y="250418"/>
                </a:lnTo>
                <a:lnTo>
                  <a:pt x="1485" y="257848"/>
                </a:lnTo>
                <a:lnTo>
                  <a:pt x="5562" y="263906"/>
                </a:lnTo>
                <a:lnTo>
                  <a:pt x="11620" y="267982"/>
                </a:lnTo>
                <a:lnTo>
                  <a:pt x="19050" y="269468"/>
                </a:lnTo>
                <a:lnTo>
                  <a:pt x="26466" y="267982"/>
                </a:lnTo>
                <a:lnTo>
                  <a:pt x="32524" y="263906"/>
                </a:lnTo>
                <a:lnTo>
                  <a:pt x="36601" y="257848"/>
                </a:lnTo>
                <a:lnTo>
                  <a:pt x="38100" y="250418"/>
                </a:lnTo>
                <a:lnTo>
                  <a:pt x="38100" y="188683"/>
                </a:lnTo>
                <a:lnTo>
                  <a:pt x="606044" y="1162024"/>
                </a:lnTo>
                <a:lnTo>
                  <a:pt x="639064" y="11427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65962" y="2023745"/>
            <a:ext cx="687070" cy="2452370"/>
          </a:xfrm>
          <a:custGeom>
            <a:avLst/>
            <a:gdLst/>
            <a:ahLst/>
            <a:cxnLst/>
            <a:rect l="l" t="t" r="r" b="b"/>
            <a:pathLst>
              <a:path w="687070" h="2452370">
                <a:moveTo>
                  <a:pt x="64699" y="73324"/>
                </a:moveTo>
                <a:lnTo>
                  <a:pt x="54261" y="109767"/>
                </a:lnTo>
                <a:lnTo>
                  <a:pt x="650150" y="2451861"/>
                </a:lnTo>
                <a:lnTo>
                  <a:pt x="686980" y="2442463"/>
                </a:lnTo>
                <a:lnTo>
                  <a:pt x="91195" y="100291"/>
                </a:lnTo>
                <a:lnTo>
                  <a:pt x="64699" y="73324"/>
                </a:lnTo>
                <a:close/>
              </a:path>
              <a:path w="687070" h="2452370">
                <a:moveTo>
                  <a:pt x="46011" y="0"/>
                </a:moveTo>
                <a:lnTo>
                  <a:pt x="545" y="158622"/>
                </a:lnTo>
                <a:lnTo>
                  <a:pt x="0" y="166189"/>
                </a:lnTo>
                <a:lnTo>
                  <a:pt x="2276" y="173148"/>
                </a:lnTo>
                <a:lnTo>
                  <a:pt x="6957" y="178750"/>
                </a:lnTo>
                <a:lnTo>
                  <a:pt x="13626" y="182244"/>
                </a:lnTo>
                <a:lnTo>
                  <a:pt x="21193" y="182790"/>
                </a:lnTo>
                <a:lnTo>
                  <a:pt x="28152" y="180514"/>
                </a:lnTo>
                <a:lnTo>
                  <a:pt x="33754" y="175833"/>
                </a:lnTo>
                <a:lnTo>
                  <a:pt x="37248" y="169163"/>
                </a:lnTo>
                <a:lnTo>
                  <a:pt x="54261" y="109767"/>
                </a:lnTo>
                <a:lnTo>
                  <a:pt x="36867" y="41401"/>
                </a:lnTo>
                <a:lnTo>
                  <a:pt x="73824" y="32003"/>
                </a:lnTo>
                <a:lnTo>
                  <a:pt x="77497" y="32003"/>
                </a:lnTo>
                <a:lnTo>
                  <a:pt x="46011" y="0"/>
                </a:lnTo>
                <a:close/>
              </a:path>
              <a:path w="687070" h="2452370">
                <a:moveTo>
                  <a:pt x="77497" y="32003"/>
                </a:moveTo>
                <a:lnTo>
                  <a:pt x="73824" y="32003"/>
                </a:lnTo>
                <a:lnTo>
                  <a:pt x="91195" y="100291"/>
                </a:lnTo>
                <a:lnTo>
                  <a:pt x="134530" y="144399"/>
                </a:lnTo>
                <a:lnTo>
                  <a:pt x="140791" y="148635"/>
                </a:lnTo>
                <a:lnTo>
                  <a:pt x="147945" y="150098"/>
                </a:lnTo>
                <a:lnTo>
                  <a:pt x="155122" y="148774"/>
                </a:lnTo>
                <a:lnTo>
                  <a:pt x="161454" y="144652"/>
                </a:lnTo>
                <a:lnTo>
                  <a:pt x="165691" y="138318"/>
                </a:lnTo>
                <a:lnTo>
                  <a:pt x="167153" y="131127"/>
                </a:lnTo>
                <a:lnTo>
                  <a:pt x="165830" y="123936"/>
                </a:lnTo>
                <a:lnTo>
                  <a:pt x="161708" y="117601"/>
                </a:lnTo>
                <a:lnTo>
                  <a:pt x="77497" y="32003"/>
                </a:lnTo>
                <a:close/>
              </a:path>
              <a:path w="687070" h="2452370">
                <a:moveTo>
                  <a:pt x="73824" y="32003"/>
                </a:moveTo>
                <a:lnTo>
                  <a:pt x="36867" y="41401"/>
                </a:lnTo>
                <a:lnTo>
                  <a:pt x="54261" y="109767"/>
                </a:lnTo>
                <a:lnTo>
                  <a:pt x="64699" y="73324"/>
                </a:lnTo>
                <a:lnTo>
                  <a:pt x="41820" y="50037"/>
                </a:lnTo>
                <a:lnTo>
                  <a:pt x="73697" y="41909"/>
                </a:lnTo>
                <a:lnTo>
                  <a:pt x="76344" y="41909"/>
                </a:lnTo>
                <a:lnTo>
                  <a:pt x="73824" y="32003"/>
                </a:lnTo>
                <a:close/>
              </a:path>
              <a:path w="687070" h="2452370">
                <a:moveTo>
                  <a:pt x="76344" y="41909"/>
                </a:moveTo>
                <a:lnTo>
                  <a:pt x="73697" y="41909"/>
                </a:lnTo>
                <a:lnTo>
                  <a:pt x="64699" y="73324"/>
                </a:lnTo>
                <a:lnTo>
                  <a:pt x="91195" y="100291"/>
                </a:lnTo>
                <a:lnTo>
                  <a:pt x="76344" y="41909"/>
                </a:lnTo>
                <a:close/>
              </a:path>
              <a:path w="687070" h="2452370">
                <a:moveTo>
                  <a:pt x="73697" y="41909"/>
                </a:moveTo>
                <a:lnTo>
                  <a:pt x="41820" y="50037"/>
                </a:lnTo>
                <a:lnTo>
                  <a:pt x="64699" y="73324"/>
                </a:lnTo>
                <a:lnTo>
                  <a:pt x="73697" y="4190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7113" y="621284"/>
            <a:ext cx="11060430" cy="972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solidFill>
                  <a:srgbClr val="001F5F"/>
                </a:solidFill>
                <a:latin typeface="Cambria"/>
                <a:cs typeface="Cambria"/>
              </a:rPr>
              <a:t>Умения,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раскрывающие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5" dirty="0">
                <a:solidFill>
                  <a:srgbClr val="001F5F"/>
                </a:solidFill>
                <a:latin typeface="Cambria"/>
                <a:cs typeface="Cambria"/>
              </a:rPr>
              <a:t>содержание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70" dirty="0">
                <a:solidFill>
                  <a:srgbClr val="001F5F"/>
                </a:solidFill>
                <a:latin typeface="Cambria"/>
                <a:cs typeface="Cambria"/>
              </a:rPr>
              <a:t>ЕНГ,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и</a:t>
            </a:r>
            <a:r>
              <a:rPr sz="1800" b="1" spc="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характеристика</a:t>
            </a:r>
            <a:r>
              <a:rPr sz="1800" b="1" spc="1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заданий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по</a:t>
            </a:r>
            <a:r>
              <a:rPr sz="1800" b="1" spc="1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формированию/оценке</a:t>
            </a: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этих </a:t>
            </a:r>
            <a:r>
              <a:rPr sz="1800" b="1" spc="-385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умений</a:t>
            </a:r>
            <a:endParaRPr sz="1800">
              <a:latin typeface="Cambria"/>
              <a:cs typeface="Cambria"/>
            </a:endParaRPr>
          </a:p>
          <a:p>
            <a:pPr marR="235585" algn="ctr">
              <a:lnSpc>
                <a:spcPct val="100000"/>
              </a:lnSpc>
              <a:spcBef>
                <a:spcPts val="969"/>
              </a:spcBef>
            </a:pPr>
            <a:r>
              <a:rPr sz="1800" b="1" spc="-10" dirty="0">
                <a:solidFill>
                  <a:srgbClr val="001F5F"/>
                </a:solidFill>
                <a:latin typeface="Cambria"/>
                <a:cs typeface="Cambria"/>
              </a:rPr>
              <a:t>Компетенция:</a:t>
            </a:r>
            <a:r>
              <a:rPr sz="1800" b="1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10" dirty="0">
                <a:solidFill>
                  <a:srgbClr val="001F5F"/>
                </a:solidFill>
                <a:latin typeface="Cambria"/>
                <a:cs typeface="Cambria"/>
              </a:rPr>
              <a:t>научное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 объяснение</a:t>
            </a:r>
            <a:r>
              <a:rPr sz="1800" spc="-20" dirty="0">
                <a:solidFill>
                  <a:srgbClr val="001F5F"/>
                </a:solidFill>
                <a:latin typeface="Cambria"/>
                <a:cs typeface="Cambria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Cambria"/>
                <a:cs typeface="Cambria"/>
              </a:rPr>
              <a:t>явлений</a:t>
            </a:r>
            <a:endParaRPr sz="1800">
              <a:latin typeface="Cambria"/>
              <a:cs typeface="Cambri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65520" y="1606296"/>
            <a:ext cx="5638800" cy="1062355"/>
            <a:chOff x="6065520" y="1606296"/>
            <a:chExt cx="5638800" cy="1062355"/>
          </a:xfrm>
        </p:grpSpPr>
        <p:sp>
          <p:nvSpPr>
            <p:cNvPr id="4" name="object 4"/>
            <p:cNvSpPr/>
            <p:nvPr/>
          </p:nvSpPr>
          <p:spPr>
            <a:xfrm>
              <a:off x="6065520" y="1635506"/>
              <a:ext cx="5638800" cy="914400"/>
            </a:xfrm>
            <a:custGeom>
              <a:avLst/>
              <a:gdLst/>
              <a:ahLst/>
              <a:cxnLst/>
              <a:rect l="l" t="t" r="r" b="b"/>
              <a:pathLst>
                <a:path w="5638800" h="914400">
                  <a:moveTo>
                    <a:pt x="5638800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5638800" y="914400"/>
                  </a:lnTo>
                  <a:lnTo>
                    <a:pt x="5638800" y="0"/>
                  </a:lnTo>
                  <a:close/>
                </a:path>
              </a:pathLst>
            </a:custGeom>
            <a:solidFill>
              <a:srgbClr val="2E54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00088" y="1606296"/>
              <a:ext cx="4235196" cy="5135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23660" y="1880616"/>
              <a:ext cx="4988051" cy="513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30184" y="2154936"/>
              <a:ext cx="1129283" cy="513588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01852" y="1606296"/>
            <a:ext cx="4306824" cy="513588"/>
          </a:xfrm>
          <a:prstGeom prst="rect">
            <a:avLst/>
          </a:prstGeom>
        </p:spPr>
      </p:pic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48227"/>
              </p:ext>
            </p:extLst>
          </p:nvPr>
        </p:nvGraphicFramePr>
        <p:xfrm>
          <a:off x="420369" y="1629155"/>
          <a:ext cx="11277600" cy="4693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38800"/>
                <a:gridCol w="5638800"/>
              </a:tblGrid>
              <a:tr h="91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Оцениваемые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компетенции,</a:t>
                      </a:r>
                      <a:r>
                        <a:rPr sz="1800" b="1" spc="-4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 dirty="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5496"/>
                    </a:solidFill>
                  </a:tcPr>
                </a:tc>
                <a:tc>
                  <a:txBody>
                    <a:bodyPr/>
                    <a:lstStyle/>
                    <a:p>
                      <a:pPr marL="502920" marR="496570" indent="-127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Характеристика учебного задания,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направленного на формирование/оценку </a:t>
                      </a:r>
                      <a:r>
                        <a:rPr sz="1800" b="1" spc="-385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ambria"/>
                          <a:cs typeface="Cambria"/>
                        </a:rPr>
                        <a:t>умения</a:t>
                      </a:r>
                      <a:endParaRPr sz="1800">
                        <a:latin typeface="Cambria"/>
                        <a:cs typeface="Cambria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90805" marR="11874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u="sng" spc="-10" dirty="0">
                          <a:latin typeface="Cambria"/>
                          <a:cs typeface="Cambria"/>
                        </a:rPr>
                        <a:t>Применить</a:t>
                      </a:r>
                      <a:r>
                        <a:rPr sz="1600" u="sng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соответствующие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естественнонаучные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знания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для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объяснения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явления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описание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достаточно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стандартной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ситуации,</a:t>
                      </a:r>
                      <a:r>
                        <a:rPr sz="1600" spc="5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для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объяснения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которой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можно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напрямую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использовать</a:t>
                      </a:r>
                      <a:r>
                        <a:rPr sz="1600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программный</a:t>
                      </a:r>
                      <a:r>
                        <a:rPr sz="1600" u="sng" spc="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материал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1310640">
                <a:tc>
                  <a:txBody>
                    <a:bodyPr/>
                    <a:lstStyle/>
                    <a:p>
                      <a:pPr marL="90805" marR="19875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u="sng" spc="-10" dirty="0">
                          <a:latin typeface="Cambria"/>
                          <a:cs typeface="Cambria"/>
                        </a:rPr>
                        <a:t>Распознавать,</a:t>
                      </a:r>
                      <a:r>
                        <a:rPr sz="1600" u="sng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использовать</a:t>
                      </a:r>
                      <a:r>
                        <a:rPr sz="1600" u="sng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создавать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объяснительные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модели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представления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56007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описание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нестандартной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ситуации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для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которой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ученик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не имеет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готового объяснения. Для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получения</a:t>
                      </a:r>
                      <a:r>
                        <a:rPr sz="1600" spc="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объяснения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она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должна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быть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преобразована</a:t>
                      </a:r>
                      <a:endParaRPr sz="1600" u="sng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600" u="sng" spc="-5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u="sng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типовую</a:t>
                      </a:r>
                      <a:r>
                        <a:rPr sz="1600" u="sng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известную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модель</a:t>
                      </a:r>
                      <a:r>
                        <a:rPr sz="1600" u="sng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u="sng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модель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которой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dirty="0">
                          <a:latin typeface="Cambria"/>
                          <a:cs typeface="Cambria"/>
                        </a:rPr>
                        <a:t>ясно</a:t>
                      </a:r>
                      <a:r>
                        <a:rPr sz="1600" spc="-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прослеживаются</a:t>
                      </a:r>
                      <a:r>
                        <a:rPr sz="1600" spc="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нужные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взаимосвязи.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90805" marR="422909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u="sng" spc="-5" dirty="0">
                          <a:latin typeface="Cambria"/>
                          <a:cs typeface="Cambria"/>
                        </a:rPr>
                        <a:t>Делать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и</a:t>
                      </a:r>
                      <a:r>
                        <a:rPr sz="1600" u="sng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научно</a:t>
                      </a:r>
                      <a:r>
                        <a:rPr sz="1600" u="sng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обосновывать</a:t>
                      </a:r>
                      <a:r>
                        <a:rPr sz="1600" u="sng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прогнозы</a:t>
                      </a:r>
                      <a:r>
                        <a:rPr sz="1600" u="sng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протекании </a:t>
                      </a:r>
                      <a:r>
                        <a:rPr sz="1600" spc="-3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процесса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явления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основе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понимания</a:t>
                      </a:r>
                      <a:r>
                        <a:rPr sz="1600" u="sng" spc="6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5" dirty="0">
                          <a:latin typeface="Cambria"/>
                          <a:cs typeface="Cambria"/>
                        </a:rPr>
                        <a:t>механизма</a:t>
                      </a:r>
                      <a:r>
                        <a:rPr sz="1600" u="sng" spc="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(или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 marR="39243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причин)</a:t>
                      </a:r>
                      <a:r>
                        <a:rPr sz="1600" spc="3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явления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4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процесса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обосновать</a:t>
                      </a:r>
                      <a:r>
                        <a:rPr sz="1600" u="sng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10" dirty="0">
                          <a:latin typeface="Cambria"/>
                          <a:cs typeface="Cambria"/>
                        </a:rPr>
                        <a:t>дальнейшее </a:t>
                      </a:r>
                      <a:r>
                        <a:rPr sz="1600" u="sng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развитие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событий.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22972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u="sng" spc="-10" dirty="0">
                          <a:latin typeface="Cambria"/>
                          <a:cs typeface="Cambria"/>
                        </a:rPr>
                        <a:t>Объяснять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принцип</a:t>
                      </a:r>
                      <a:r>
                        <a:rPr sz="1600" spc="5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действия</a:t>
                      </a:r>
                      <a:r>
                        <a:rPr sz="1600" spc="2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технического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устройства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1600" spc="-10" dirty="0">
                          <a:latin typeface="Cambria"/>
                          <a:cs typeface="Cambria"/>
                        </a:rPr>
                        <a:t>или</a:t>
                      </a:r>
                      <a:r>
                        <a:rPr sz="1600" spc="-1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технологии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Предлагается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u="sng" spc="-5" dirty="0">
                          <a:latin typeface="Cambria"/>
                          <a:cs typeface="Cambria"/>
                        </a:rPr>
                        <a:t>объяснить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,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на</a:t>
                      </a:r>
                      <a:r>
                        <a:rPr sz="1600" spc="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каких</a:t>
                      </a:r>
                      <a:r>
                        <a:rPr sz="1600" spc="3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научных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знаниях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  <a:p>
                      <a:pPr marL="92075" marR="119380">
                        <a:lnSpc>
                          <a:spcPct val="100000"/>
                        </a:lnSpc>
                      </a:pPr>
                      <a:r>
                        <a:rPr sz="1600" spc="-5" dirty="0">
                          <a:latin typeface="Cambria"/>
                          <a:cs typeface="Cambria"/>
                        </a:rPr>
                        <a:t>основана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работа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описанного</a:t>
                      </a:r>
                      <a:r>
                        <a:rPr sz="1600" spc="25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технического</a:t>
                      </a:r>
                      <a:r>
                        <a:rPr sz="1600" spc="1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устройства</a:t>
                      </a:r>
                      <a:r>
                        <a:rPr sz="160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5" dirty="0">
                          <a:latin typeface="Cambria"/>
                          <a:cs typeface="Cambria"/>
                        </a:rPr>
                        <a:t>или </a:t>
                      </a:r>
                      <a:r>
                        <a:rPr sz="1600" spc="-34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1600" spc="-10" dirty="0">
                          <a:latin typeface="Cambria"/>
                          <a:cs typeface="Cambria"/>
                        </a:rPr>
                        <a:t>технологии.</a:t>
                      </a:r>
                      <a:endParaRPr sz="1600" dirty="0">
                        <a:latin typeface="Cambria"/>
                        <a:cs typeface="Cambri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2492</Words>
  <Application>Microsoft Office PowerPoint</Application>
  <PresentationFormat>Произвольный</PresentationFormat>
  <Paragraphs>422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Кузьмина Мадина Ахатовна, заместитель директора по учебно-методической работе МБОУ «Антоновская СОШ»  Спасского муниципального района  Республики Татарстан </vt:lpstr>
      <vt:lpstr>ЕДИНАЯ СИСТЕМА ОЦЕНКИ:</vt:lpstr>
      <vt:lpstr>Структура измерительных материалов PISA</vt:lpstr>
      <vt:lpstr>Международная программа по оценке образовательных достижений учащихся  PISA (Programme for International Student Assessment) 2018 год</vt:lpstr>
      <vt:lpstr>Естественнонаучная грамотность - это  способность человека занимать активную  гражданскую позицию по общественно значимым вопросам, связанным с естественными науками, и его готовность  интересоваться естественнонаучными идеями  (определение используемое в PISA) </vt:lpstr>
      <vt:lpstr>Характеристика заданий по ЕНГ</vt:lpstr>
      <vt:lpstr>Презентация PowerPoint</vt:lpstr>
      <vt:lpstr>научное объяснение явлений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Тип научного знания</vt:lpstr>
      <vt:lpstr>Международная программа по оценке образовательных достижений учащихся  PISA (Programme for International Student Assessment) 2018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1. Табачный дым содержит много вредных веществ. Наиболее опасные из них – смола,  никотин и угарный газ. Доказано, что вдыхание табачного дыма (пассивное курение) ведет к  развитию многих заболеваний. Как вредные вещества табачного дыма попадают в организм  пассивных курильщиков? Ответ обоснуйте.</vt:lpstr>
      <vt:lpstr>Оценка выполненного задания</vt:lpstr>
      <vt:lpstr>Задание 2. Часто на ярлыках одежды и текстильных изделий, имеющих яркую расцветку,  можно увидеть значок</vt:lpstr>
      <vt:lpstr>Оценка выполненного задания</vt:lpstr>
      <vt:lpstr>Задание 3. Прочитайте текст. Диффузия в переводе с латинского означает «распространение», «растекание». Явление взаимного перемешивания  беспорядочно движущихся частиц соприкасающихся веществ называется диффузией.</vt:lpstr>
      <vt:lpstr>Как бы Вы объяснили явление диффузии своему младшему брату (сестре, другу),  воспользовавшись рисунком с игроками на футбольном поле (рис. 3.1)? Придумайте, запишите и  изобразите свой способ объяснения явления диффузии.</vt:lpstr>
      <vt:lpstr>Оценка выполненного задания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Имедашвили Нино Отаровна</dc:creator>
  <cp:lastModifiedBy>школа</cp:lastModifiedBy>
  <cp:revision>20</cp:revision>
  <dcterms:created xsi:type="dcterms:W3CDTF">2022-01-30T18:55:46Z</dcterms:created>
  <dcterms:modified xsi:type="dcterms:W3CDTF">2022-02-01T09:12:44Z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2020-11-18T00:00:00Z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2022-01-30T00:00:00Z</vt:filetime>
  </property>
</Properties>
</file>